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7556500" cy="10693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8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1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4CD1A592-FAEB-4DD9-8B35-2F0003C285A5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1800" spc="-1" strike="noStrike">
                <a:latin typeface="Calibri"/>
              </a:rPr>
              <a:t>Clique para editar o formato do texto do título</a:t>
            </a:r>
            <a:endParaRPr b="0" lang="pt-BR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Clique para editar o formato do texto da estrutura de tópicos</a:t>
            </a:r>
            <a:endParaRPr b="0" lang="pt-BR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2.º nível da estrutura de tópicos</a:t>
            </a:r>
            <a:endParaRPr b="0" lang="pt-BR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Calibri"/>
              </a:rPr>
              <a:t>3.º nível da estrutura de tópicos</a:t>
            </a:r>
            <a:endParaRPr b="0" lang="pt-BR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Calibri"/>
              </a:rPr>
              <a:t>4.º nível da estrutura de tópicos</a:t>
            </a:r>
            <a:endParaRPr b="0" lang="pt-BR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5.º nível da estrutura de tópicos</a:t>
            </a:r>
            <a:endParaRPr b="0" lang="pt-BR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6.º nível da estrutura de tópicos</a:t>
            </a:r>
            <a:endParaRPr b="0" lang="pt-BR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Calibri"/>
              </a:rPr>
              <a:t>7.º nível da estrutura de tópicos</a:t>
            </a:r>
            <a:endParaRPr b="0" lang="pt-BR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http://www.pregaoonlinebanrisul.com.br/" TargetMode="External"/><Relationship Id="rId5" Type="http://schemas.openxmlformats.org/officeDocument/2006/relationships/hyperlink" Target="http://www.pregaobanrisul.com.br/" TargetMode="External"/><Relationship Id="rId6" Type="http://schemas.openxmlformats.org/officeDocument/2006/relationships/hyperlink" Target="https://uruguaiana.rs.leg.br/" TargetMode="External"/><Relationship Id="rId7" Type="http://schemas.openxmlformats.org/officeDocument/2006/relationships/hyperlink" Target="http://www.pregaobanrisul.com.br/" TargetMode="External"/><Relationship Id="rId8" Type="http://schemas.openxmlformats.org/officeDocument/2006/relationships/hyperlink" Target="mailto:cpl@uruguaiana.rs" TargetMode="Externa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6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23.jpeg"/><Relationship Id="rId5" Type="http://schemas.openxmlformats.org/officeDocument/2006/relationships/image" Target="../media/image24.jpeg"/><Relationship Id="rId6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6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6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29.jpeg"/><Relationship Id="rId5" Type="http://schemas.openxmlformats.org/officeDocument/2006/relationships/image" Target="../media/image30.jpeg"/><Relationship Id="rId6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6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33.jpeg"/><Relationship Id="rId5" Type="http://schemas.openxmlformats.org/officeDocument/2006/relationships/image" Target="../media/image34.jpeg"/><Relationship Id="rId6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35.jpeg"/><Relationship Id="rId5" Type="http://schemas.openxmlformats.org/officeDocument/2006/relationships/image" Target="../media/image36.jpeg"/><Relationship Id="rId6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37.jpeg"/><Relationship Id="rId5" Type="http://schemas.openxmlformats.org/officeDocument/2006/relationships/image" Target="../media/image38.jpe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http://www.pregaobanrisul.com.br/" TargetMode="External"/><Relationship Id="rId5" Type="http://schemas.openxmlformats.org/officeDocument/2006/relationships/hyperlink" Target="file://localhost/D:/Users/aserdam.CAMURG/Downloads/www.celic.rs.gov.br" TargetMode="External"/><Relationship Id="rId6" Type="http://schemas.openxmlformats.org/officeDocument/2006/relationships/hyperlink" Target="http://www.pregaobanrisul.com.br/fornecedores" TargetMode="External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9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39.jpeg"/><Relationship Id="rId5" Type="http://schemas.openxmlformats.org/officeDocument/2006/relationships/image" Target="../media/image40.jpeg"/><Relationship Id="rId6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41.jpeg"/><Relationship Id="rId5" Type="http://schemas.openxmlformats.org/officeDocument/2006/relationships/image" Target="../media/image42.jpeg"/><Relationship Id="rId6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43.jpeg"/><Relationship Id="rId5" Type="http://schemas.openxmlformats.org/officeDocument/2006/relationships/image" Target="../media/image44.jpeg"/><Relationship Id="rId6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45.jpeg"/><Relationship Id="rId5" Type="http://schemas.openxmlformats.org/officeDocument/2006/relationships/image" Target="../media/image46.jpeg"/><Relationship Id="rId6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file://localhost/D:/Users/aserdam.CAMURG/Downloads/www.pregaobanrisul.com.br" TargetMode="External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http://www.pregaobanrisul.com.br/" TargetMode="External"/><Relationship Id="rId5" Type="http://schemas.openxmlformats.org/officeDocument/2006/relationships/hyperlink" Target="file://localhost/D:/Users/aserdam.CAMURG/Downloads/www.pregaobanrisul.com.br" TargetMode="External"/><Relationship Id="rId6" Type="http://schemas.openxmlformats.org/officeDocument/2006/relationships/hyperlink" Target="file://localhost/D:/Users/aserdam.CAMURG/Downloads/www.pregaobanrisul.com.br" TargetMode="External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http://www.gov.br/empresas-e-negocios/pt-br/empreendedor/servicos-para-mei/emissao-de-" TargetMode="External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hyperlink" Target="http://www.pregaobanrisul.com.br/" TargetMode="External"/><Relationship Id="rId5" Type="http://schemas.openxmlformats.org/officeDocument/2006/relationships/hyperlink" Target="file://localhost/D:/Users/aserdam.CAMURG/Downloads/www.pregaobanrisul.com.br" TargetMode="External"/><Relationship Id="rId6" Type="http://schemas.openxmlformats.org/officeDocument/2006/relationships/image" Target="../media/image15.jpeg"/><Relationship Id="rId7" Type="http://schemas.openxmlformats.org/officeDocument/2006/relationships/image" Target="../media/image16.jpeg"/><Relationship Id="rId8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uruguaiana.rs.leg.br/" TargetMode="External"/><Relationship Id="rId2" Type="http://schemas.openxmlformats.org/officeDocument/2006/relationships/hyperlink" Target="http://www.uruguaiana.rs.leg.br/" TargetMode="External"/><Relationship Id="rId3" Type="http://schemas.openxmlformats.org/officeDocument/2006/relationships/hyperlink" Target="mailto:cpl@uruguaiana.rs.leg.br" TargetMode="External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069200" y="437040"/>
            <a:ext cx="5964840" cy="358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402560" algn="ctr">
              <a:lnSpc>
                <a:spcPts val="1210"/>
              </a:lnSpc>
              <a:buNone/>
            </a:pPr>
            <a:r>
              <a:rPr b="1" lang="pt-BR" sz="1050" spc="-7" strike="noStrike">
                <a:latin typeface="Times New Roman"/>
              </a:rPr>
              <a:t>PROCESSO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DE LICITAÇÃO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Nº. 08/2022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MODALIDADE</a:t>
            </a:r>
            <a:r>
              <a:rPr b="1" lang="pt-BR" sz="1050" spc="-2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ELETRÔNICO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Nº.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06/2022</a:t>
            </a:r>
            <a:endParaRPr b="0" lang="pt-BR" sz="1050" spc="-1" strike="noStrike">
              <a:latin typeface="Arial"/>
            </a:endParaRPr>
          </a:p>
          <a:p>
            <a:pPr marL="140256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212760" algn="ctr">
              <a:lnSpc>
                <a:spcPts val="1210"/>
              </a:lnSpc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PARA PARTICIPAÇÃO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EXCLUSIVA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MICRO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EMPRESAS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E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EMPRESAS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PEQUENO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PORTE</a:t>
            </a:r>
            <a:endParaRPr b="0" lang="pt-BR" sz="1050" spc="-1" strike="noStrike">
              <a:latin typeface="Arial"/>
            </a:endParaRPr>
          </a:p>
          <a:p>
            <a:pPr marL="212760">
              <a:lnSpc>
                <a:spcPct val="100000"/>
              </a:lnSpc>
              <a:spcBef>
                <a:spcPts val="5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buNone/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1" lang="pt-BR" sz="1050" spc="-7" strike="noStrike">
                <a:latin typeface="Times New Roman"/>
              </a:rPr>
              <a:t>Câmara Municipal de Uruguaiana</a:t>
            </a:r>
            <a:r>
              <a:rPr b="0" lang="pt-BR" sz="1050" spc="-7" strike="noStrike">
                <a:latin typeface="Times New Roman"/>
              </a:rPr>
              <a:t>, por sua Pregoeira Oficial, torna público que realizará licitação na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modalidade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0" lang="pt-BR" sz="1050" spc="-7" strike="noStrike">
                <a:latin typeface="Times New Roman"/>
              </a:rPr>
              <a:t>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1" lang="pt-BR" sz="1050" spc="-7" strike="noStrike">
                <a:latin typeface="Times New Roman"/>
              </a:rPr>
              <a:t>forma eletrônica</a:t>
            </a:r>
            <a:r>
              <a:rPr b="0" lang="pt-BR" sz="1050" spc="-7" strike="noStrike">
                <a:latin typeface="Times New Roman"/>
              </a:rPr>
              <a:t>, tipo </a:t>
            </a:r>
            <a:r>
              <a:rPr b="1" lang="pt-BR" sz="1050" spc="-7" strike="noStrike">
                <a:latin typeface="Times New Roman"/>
              </a:rPr>
              <a:t>menor preço por </a:t>
            </a:r>
            <a:r>
              <a:rPr b="1" lang="pt-BR" sz="1050" spc="-1" strike="noStrike">
                <a:latin typeface="Times New Roman"/>
              </a:rPr>
              <a:t>item</a:t>
            </a:r>
            <a:r>
              <a:rPr b="0" lang="pt-BR" sz="1050" spc="-1" strike="noStrike">
                <a:latin typeface="Times New Roman"/>
              </a:rPr>
              <a:t>, </a:t>
            </a:r>
            <a:r>
              <a:rPr b="0" lang="pt-BR" sz="1050" spc="-7" strike="noStrike">
                <a:latin typeface="Times New Roman"/>
              </a:rPr>
              <a:t>conforme definidos no objeto </a:t>
            </a:r>
            <a:r>
              <a:rPr b="0" lang="pt-BR" sz="1050" spc="-12" strike="noStrike">
                <a:latin typeface="Times New Roman"/>
              </a:rPr>
              <a:t>deste </a:t>
            </a:r>
            <a:r>
              <a:rPr b="0" lang="pt-BR" sz="1050" spc="-7" strike="noStrike">
                <a:latin typeface="Times New Roman"/>
              </a:rPr>
              <a:t> Edital, no processo interno originado pela requisição nº.64/2022 protocolizado sob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nº. 0564/2022/ADM, nas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 estabelecidas </a:t>
            </a:r>
            <a:r>
              <a:rPr b="0" lang="pt-BR" sz="1050" spc="-12" strike="noStrike">
                <a:latin typeface="Times New Roman"/>
              </a:rPr>
              <a:t>neste </a:t>
            </a:r>
            <a:r>
              <a:rPr b="0" lang="pt-BR" sz="1050" spc="-7" strike="noStrike">
                <a:latin typeface="Times New Roman"/>
              </a:rPr>
              <a:t>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anexos.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procedimento licitatório observará integralmente 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disposições da Lei nº. 10.520/2002,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Resolução nº. 17, de 27 de agosto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2019,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Complementar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123/2006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alterações,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aplicando-se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subsidiariamente,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couber,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Federal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n°.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21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junho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1993 </a:t>
            </a:r>
            <a:r>
              <a:rPr b="0" lang="pt-BR" sz="1050" spc="-1" strike="noStrike">
                <a:latin typeface="Times New Roman"/>
              </a:rPr>
              <a:t>e, </a:t>
            </a:r>
            <a:r>
              <a:rPr b="0" lang="pt-BR" sz="1050" spc="-7" strike="noStrike">
                <a:latin typeface="Times New Roman"/>
              </a:rPr>
              <a:t>ainda, legislação vigente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pertinente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matéria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condições estabelecidas neste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 anexos,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Municipais,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 observadas 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seguintes disposições: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069200" y="3806280"/>
            <a:ext cx="22500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1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3" name="object 4"/>
          <p:cNvSpPr/>
          <p:nvPr/>
        </p:nvSpPr>
        <p:spPr>
          <a:xfrm>
            <a:off x="1609200" y="3806280"/>
            <a:ext cx="541620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DISPOSIÇÕES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PRELIMINARES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realizado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pública,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meio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utilização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recursos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tecnologia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1069200" y="4193640"/>
            <a:ext cx="5964120" cy="86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informação (Internet), utilizando métodos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autenticação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acesso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recursos de criptografia, garantindo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segurança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todas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fases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certame.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1"/>
              </a:spcBef>
              <a:buNone/>
            </a:pPr>
            <a:r>
              <a:rPr b="0" lang="pt-BR" sz="1050" spc="-7" strike="noStrike">
                <a:latin typeface="Times New Roman"/>
              </a:rPr>
              <a:t>1.2.</a:t>
            </a:r>
            <a:r>
              <a:rPr b="0" lang="pt-BR" sz="1050" spc="-1" strike="noStrike">
                <a:latin typeface="Times New Roman"/>
              </a:rPr>
              <a:t> Os </a:t>
            </a:r>
            <a:r>
              <a:rPr b="0" lang="pt-BR" sz="1050" spc="-7" strike="noStrike">
                <a:latin typeface="Times New Roman"/>
              </a:rPr>
              <a:t>trabalhos serão conduzidos por servidor público, denominado Pregoeiro, mediante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inserção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monitoramento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dados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BANRISUL</a:t>
            </a:r>
            <a:r>
              <a:rPr b="0" lang="pt-BR" sz="1050" spc="-1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4"/>
              </a:rPr>
              <a:t>www.pregaoonlinebanrisul.com.br</a:t>
            </a:r>
            <a:r>
              <a:rPr b="0" lang="pt-BR" sz="1050" spc="-1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5"/>
              </a:rPr>
              <a:t>www.pregaobanrisul.com.br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1069200" y="5122080"/>
            <a:ext cx="22500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>
                <a:latin typeface="Times New Roman"/>
              </a:rPr>
              <a:t>2.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2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1609200" y="5122080"/>
            <a:ext cx="542016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4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OBJETO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4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4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</a:t>
            </a:r>
            <a:r>
              <a:rPr b="0" lang="pt-BR" sz="1050" spc="4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4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AQUISIÇÃO</a:t>
            </a:r>
            <a:r>
              <a:rPr b="0" lang="pt-BR" sz="1050" spc="48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4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48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7" name="object 8"/>
          <p:cNvSpPr/>
          <p:nvPr/>
        </p:nvSpPr>
        <p:spPr>
          <a:xfrm>
            <a:off x="1069200" y="5509440"/>
            <a:ext cx="5958360" cy="32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236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MATERIAIS</a:t>
            </a:r>
            <a:r>
              <a:rPr b="0" lang="pt-BR" sz="1050" spc="34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INFORMÁTICA</a:t>
            </a:r>
            <a:r>
              <a:rPr b="0" lang="pt-BR" sz="1050" spc="3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3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34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3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3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URUGUAIANA,</a:t>
            </a:r>
            <a:r>
              <a:rPr b="0" lang="pt-BR" sz="1050" spc="3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conforme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especificado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</a:t>
            </a:r>
            <a:r>
              <a:rPr b="1" lang="pt-BR" sz="1050" spc="-7" strike="noStrike">
                <a:latin typeface="Times New Roman"/>
              </a:rPr>
              <a:t>Anexo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I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deste</a:t>
            </a:r>
            <a:r>
              <a:rPr b="0" lang="pt-BR" sz="1050" spc="-7" strike="noStrike">
                <a:latin typeface="Times New Roman"/>
              </a:rPr>
              <a:t> Edital.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8" name="object 9"/>
          <p:cNvSpPr/>
          <p:nvPr/>
        </p:nvSpPr>
        <p:spPr>
          <a:xfrm>
            <a:off x="1069200" y="6054120"/>
            <a:ext cx="22500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>
                <a:latin typeface="Times New Roman"/>
              </a:rPr>
              <a:t>3.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2.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3.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4.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9" name="object 10"/>
          <p:cNvSpPr/>
          <p:nvPr/>
        </p:nvSpPr>
        <p:spPr>
          <a:xfrm>
            <a:off x="1609200" y="6054120"/>
            <a:ext cx="5353920" cy="164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RECEBIMENTO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ABERTURA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PROPOSTAS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E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REFERÊNCIA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TEMPO: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7" strike="noStrike">
                <a:latin typeface="Times New Roman"/>
              </a:rPr>
              <a:t>Recebimento 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</a:t>
            </a:r>
            <a:r>
              <a:rPr b="0" lang="pt-BR" sz="1050" spc="53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08/06/2022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08h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 dia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01/07/2022 </a:t>
            </a:r>
            <a:r>
              <a:rPr b="1" lang="pt-BR" sz="1050" spc="-1" strike="noStrike">
                <a:latin typeface="Times New Roman"/>
              </a:rPr>
              <a:t>às</a:t>
            </a:r>
            <a:r>
              <a:rPr b="1" lang="pt-BR" sz="1050" spc="-7" strike="noStrike">
                <a:latin typeface="Times New Roman"/>
              </a:rPr>
              <a:t> 09h.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43000"/>
              </a:lnSpc>
              <a:buNone/>
            </a:pPr>
            <a:r>
              <a:rPr b="0" lang="pt-BR" sz="1050" spc="-7" strike="noStrike">
                <a:latin typeface="Times New Roman"/>
              </a:rPr>
              <a:t>Limite para impugnação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edital dia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28/06/2022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às14h.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dia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01/07/2022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9h01min.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Início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7" strike="noStrike">
                <a:latin typeface="Times New Roman"/>
              </a:rPr>
              <a:t> sessão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disputa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lances: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</a:t>
            </a:r>
            <a:r>
              <a:rPr b="0" lang="pt-BR" sz="1050" spc="27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01/07/2022 </a:t>
            </a:r>
            <a:r>
              <a:rPr b="0" lang="pt-BR" sz="1050" spc="-1" strike="noStrike">
                <a:latin typeface="Times New Roman"/>
              </a:rPr>
              <a:t>às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9h02min.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-7" strike="noStrike">
                <a:latin typeface="Times New Roman"/>
              </a:rPr>
              <a:t> fornecedores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observar, rigorosamente,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datas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horários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limites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0" name="object 11"/>
          <p:cNvSpPr/>
          <p:nvPr/>
        </p:nvSpPr>
        <p:spPr>
          <a:xfrm>
            <a:off x="1069200" y="7367400"/>
            <a:ext cx="5954760" cy="7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recebimento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propostas,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atentando, também, para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início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disputa.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29"/>
              </a:spcBef>
              <a:buNone/>
            </a:pPr>
            <a:r>
              <a:rPr b="0" lang="pt-BR" sz="1050" spc="-7" strike="noStrike">
                <a:latin typeface="Times New Roman"/>
              </a:rPr>
              <a:t>3.6.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referências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Edital,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Aviso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Pública,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observarão,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obrigatoriamente,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horário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Brasília-DF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registradas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 relativa</a:t>
            </a:r>
            <a:r>
              <a:rPr b="0" lang="pt-BR" sz="1050" spc="-1" strike="noStrike">
                <a:latin typeface="Times New Roman"/>
              </a:rPr>
              <a:t> ao </a:t>
            </a:r>
            <a:r>
              <a:rPr b="0" lang="pt-BR" sz="1050" spc="-7" strike="noStrike">
                <a:latin typeface="Times New Roman"/>
              </a:rPr>
              <a:t>certame.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1" name="object 12"/>
          <p:cNvSpPr/>
          <p:nvPr/>
        </p:nvSpPr>
        <p:spPr>
          <a:xfrm>
            <a:off x="1069200" y="8211960"/>
            <a:ext cx="22500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>
                <a:latin typeface="Times New Roman"/>
              </a:rPr>
              <a:t>4.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</a:pPr>
            <a:r>
              <a:rPr b="0" lang="pt-BR" sz="1050" spc="-1" strike="noStrike">
                <a:latin typeface="Times New Roman"/>
              </a:rPr>
              <a:t>4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2" name="object 13"/>
          <p:cNvSpPr/>
          <p:nvPr/>
        </p:nvSpPr>
        <p:spPr>
          <a:xfrm>
            <a:off x="1609200" y="8211960"/>
            <a:ext cx="5415480" cy="4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>
              <a:lnSpc>
                <a:spcPct val="100000"/>
              </a:lnSpc>
              <a:spcBef>
                <a:spcPts val="391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OBTENÇÃO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EDITAL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PEDIDOS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ESCLARECIMENTOS: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289"/>
              </a:spcBef>
              <a:buNone/>
              <a:tabLst>
                <a:tab algn="l" pos="244440"/>
                <a:tab algn="l" pos="697320"/>
                <a:tab algn="l" pos="1196280"/>
                <a:tab algn="l" pos="1486440"/>
                <a:tab algn="l" pos="1962000"/>
                <a:tab algn="l" pos="2231280"/>
                <a:tab algn="l" pos="2550960"/>
                <a:tab algn="l" pos="3026880"/>
                <a:tab algn="l" pos="3287880"/>
                <a:tab algn="l" pos="3837240"/>
                <a:tab algn="l" pos="4519800"/>
                <a:tab algn="l" pos="478152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poderá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obtido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site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oficial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Uruguaiana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53" name="object 14"/>
          <p:cNvSpPr/>
          <p:nvPr/>
        </p:nvSpPr>
        <p:spPr>
          <a:xfrm>
            <a:off x="1069200" y="8599320"/>
            <a:ext cx="5962320" cy="102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6"/>
              </a:rPr>
              <a:t>https://uruguaiana.rs.leg.br/</a:t>
            </a:r>
            <a:r>
              <a:rPr b="0" lang="pt-BR" sz="1050" spc="-7" strike="noStrike">
                <a:latin typeface="Times New Roman"/>
              </a:rPr>
              <a:t>,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link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Licitações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ONLINE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BANRISUL,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endereço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7"/>
              </a:rPr>
              <a:t>www.pregaobanrisul.com.br</a:t>
            </a:r>
            <a:r>
              <a:rPr b="0" lang="pt-BR" sz="1050" spc="-1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e-mail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8"/>
              </a:rPr>
              <a:t>cpl@uruguaiana.rs. </a:t>
            </a:r>
            <a:r>
              <a:rPr b="0" lang="pt-BR" sz="1050" spc="-7" strike="noStrike">
                <a:latin typeface="Times New Roman"/>
              </a:rPr>
              <a:t>leg.br.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1"/>
              </a:spcBef>
              <a:buNone/>
            </a:pPr>
            <a:r>
              <a:rPr b="0" lang="pt-BR" sz="1050" spc="-7" strike="noStrike">
                <a:latin typeface="Times New Roman"/>
              </a:rPr>
              <a:t>4.2.</a:t>
            </a:r>
            <a:r>
              <a:rPr b="0" lang="pt-BR" sz="1050" spc="248" strike="noStrike">
                <a:latin typeface="Times New Roman"/>
              </a:rPr>
              <a:t>    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pedidos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esclarecimentos referentes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processo licitatório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 ser enviados ao Pregoeiro,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03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(três)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úteis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anteriores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fixada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pública,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seja,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28/06/2022</a:t>
            </a:r>
            <a:r>
              <a:rPr b="1" lang="pt-BR" sz="1050" spc="13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exclusivamente</a:t>
            </a:r>
            <a:r>
              <a:rPr b="1" lang="pt-BR" sz="1050" spc="13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no</a:t>
            </a:r>
            <a:r>
              <a:rPr b="1" lang="pt-BR" sz="1050" spc="12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Sistema</a:t>
            </a:r>
            <a:r>
              <a:rPr b="1" lang="pt-BR" sz="1050" spc="12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Eletrônico</a:t>
            </a:r>
            <a:r>
              <a:rPr b="1" lang="pt-BR" sz="1050" spc="12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12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ONLINE</a:t>
            </a:r>
            <a:r>
              <a:rPr b="1" lang="pt-BR" sz="1050" spc="128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BANRISUL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endereço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54" name="object 15" descr=""/>
          <p:cNvPicPr/>
          <p:nvPr/>
        </p:nvPicPr>
        <p:blipFill>
          <a:blip r:embed="rId9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55" name="object 16" descr=""/>
          <p:cNvPicPr/>
          <p:nvPr/>
        </p:nvPicPr>
        <p:blipFill>
          <a:blip r:embed="rId10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5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BC851F93-C65C-4BD6-9A95-471AFF4A61DE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ject 2"/>
          <p:cNvSpPr/>
          <p:nvPr/>
        </p:nvSpPr>
        <p:spPr>
          <a:xfrm>
            <a:off x="1102320" y="437040"/>
            <a:ext cx="5192640" cy="17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4264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70344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7030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0216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0216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0216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1050" spc="-7" strike="noStrike">
                <a:latin typeface="Times New Roman"/>
              </a:rPr>
              <a:t>4.4.90.52.35.00.00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PROCESSAMENTO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DADOS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(Principal 1574)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9"/>
              </a:spcBef>
              <a:buNone/>
            </a:pPr>
            <a:r>
              <a:rPr b="0" lang="pt-BR" sz="1050" spc="-7" strike="noStrike">
                <a:latin typeface="Times New Roman"/>
              </a:rPr>
              <a:t>4.4.90.52.41.00.00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7" strike="noStrike">
                <a:latin typeface="Times New Roman"/>
              </a:rPr>
              <a:t> COMPUTADORES</a:t>
            </a:r>
            <a:r>
              <a:rPr b="0" lang="pt-BR" sz="1050" spc="-1" strike="noStrike">
                <a:latin typeface="Times New Roman"/>
              </a:rPr>
              <a:t> (</a:t>
            </a:r>
            <a:r>
              <a:rPr b="0" lang="pt-BR" sz="1050" spc="-7" strike="noStrike">
                <a:latin typeface="Times New Roman"/>
              </a:rPr>
              <a:t> Principal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1574)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8" name="object 3"/>
          <p:cNvSpPr/>
          <p:nvPr/>
        </p:nvSpPr>
        <p:spPr>
          <a:xfrm>
            <a:off x="1069200" y="2348280"/>
            <a:ext cx="1918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2" strike="noStrike">
                <a:latin typeface="Times New Roman"/>
              </a:rPr>
              <a:t>2</a:t>
            </a:r>
            <a:r>
              <a:rPr b="1" lang="pt-BR" sz="1050" spc="-1" strike="noStrike">
                <a:latin typeface="Times New Roman"/>
              </a:rPr>
              <a:t>0.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9" name="object 4"/>
          <p:cNvSpPr/>
          <p:nvPr/>
        </p:nvSpPr>
        <p:spPr>
          <a:xfrm>
            <a:off x="1609200" y="2348280"/>
            <a:ext cx="17650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DISPOSIÇÕES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GERAIS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0" name="object 5"/>
          <p:cNvSpPr/>
          <p:nvPr/>
        </p:nvSpPr>
        <p:spPr>
          <a:xfrm>
            <a:off x="1069200" y="2654280"/>
            <a:ext cx="5964120" cy="694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1260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presente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anexos, bem como,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 do Licitante vencedor, fazem parte integrante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Contrato,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independentemente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transcrição.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497880"/>
              </a:tabLst>
            </a:pPr>
            <a:r>
              <a:rPr b="0" lang="pt-BR" sz="1050" spc="-12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discordância existentes entre as especificações no Sistema Eletrônico PREGÃO ONLINE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BANRISUL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especificações constantes 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prevalecerão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últimas.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preço de mercado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limite máximo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ser pago pela Câmara Municipal, encontram-se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disposição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 interessados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processo que deu origem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esta Licitação, franqueado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vistas, diretamente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Setor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Licitações.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autoridade competente para aprovação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procedimento licitatório somente poderá revogá-lo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face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razões de interesse público, por motivo de fato superveniente devidamente comprovado, pertinente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suficiente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justificar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conduta,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anulá-lo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ilegalidade,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ofício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provocação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pessoa,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mediante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escrito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fundamentado.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homologação do resultado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Pregão,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proponente vencedor será convocado, para, no prazo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 de </a:t>
            </a:r>
            <a:r>
              <a:rPr b="0" lang="pt-BR" sz="1050" spc="-1" strike="noStrike">
                <a:latin typeface="Times New Roman"/>
              </a:rPr>
              <a:t>05 </a:t>
            </a:r>
            <a:r>
              <a:rPr b="0" lang="pt-BR" sz="1050" spc="-7" strike="noStrike">
                <a:latin typeface="Times New Roman"/>
              </a:rPr>
              <a:t>(cinco) dias úteis, assinar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contrato, na forma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minuta apresentada no </a:t>
            </a:r>
            <a:r>
              <a:rPr b="1" lang="pt-BR" sz="1050" spc="-7" strike="noStrike">
                <a:latin typeface="Times New Roman"/>
              </a:rPr>
              <a:t>Anexo IV </a:t>
            </a:r>
            <a:r>
              <a:rPr b="0" lang="pt-BR" sz="1050" spc="-7" strike="noStrike">
                <a:latin typeface="Times New Roman"/>
              </a:rPr>
              <a:t>adaptada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proponentes assumem todos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custos de preparação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apresentação de suas propostas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Câmara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 não será, em nenhum caso, responsável por esses custos, independentemente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condução </a:t>
            </a:r>
            <a:r>
              <a:rPr b="0" lang="pt-BR" sz="1050" spc="-1" strike="noStrike">
                <a:latin typeface="Times New Roman"/>
              </a:rPr>
              <a:t>ou 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resultado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processo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licitatório.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proponentes são responsáveis pela fidelidade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legitimidade das informações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dos documentos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-7" strike="noStrike">
                <a:latin typeface="Times New Roman"/>
              </a:rPr>
              <a:t> qualquer fase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apresentação da proposta não caberá desistência, salvo por motivo justo decorrente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fato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superveniente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aceito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Não havendo expediente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ocorrendo qualquer fato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superveniente que impeça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realização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certame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12" strike="noStrike">
                <a:latin typeface="Times New Roman"/>
              </a:rPr>
              <a:t>data </a:t>
            </a:r>
            <a:r>
              <a:rPr b="0" lang="pt-BR" sz="1050" spc="-7" strike="noStrike">
                <a:latin typeface="Times New Roman"/>
              </a:rPr>
              <a:t>marcada,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sessão será automaticamente transferida para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primeiro dia útil subsequente,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horário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local aqui estabelecidos, desde que não haja comunicação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Câmara Municipal de Uruguaiana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Setor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Licitações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contrário.</a:t>
            </a:r>
            <a:endParaRPr b="0" lang="pt-BR" sz="1050" spc="-1" strike="noStrike">
              <a:latin typeface="Arial"/>
            </a:endParaRPr>
          </a:p>
          <a:p>
            <a:pPr lvl="1" marL="552600" indent="-539640" algn="just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Acompanham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seguintes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anexos:</a:t>
            </a:r>
            <a:endParaRPr b="0" lang="pt-BR" sz="1050" spc="-1" strike="noStrike">
              <a:latin typeface="Arial"/>
            </a:endParaRPr>
          </a:p>
          <a:p>
            <a:pPr lvl="2" marL="642600" indent="-540360">
              <a:lnSpc>
                <a:spcPts val="1236"/>
              </a:lnSpc>
              <a:spcBef>
                <a:spcPts val="55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Anexo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I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Referência;</a:t>
            </a:r>
            <a:endParaRPr b="0" lang="pt-BR" sz="1050" spc="-1" strike="noStrike">
              <a:latin typeface="Arial"/>
            </a:endParaRPr>
          </a:p>
          <a:p>
            <a:pPr lvl="2" marL="642600" indent="-54036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Anexo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II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Modelo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Declaração;</a:t>
            </a:r>
            <a:endParaRPr b="0" lang="pt-BR" sz="1050" spc="-1" strike="noStrike">
              <a:latin typeface="Arial"/>
            </a:endParaRPr>
          </a:p>
          <a:p>
            <a:pPr lvl="2" marL="642600" indent="-54036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Anexo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III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Modelo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 financeira;</a:t>
            </a:r>
            <a:endParaRPr b="0" lang="pt-BR" sz="1050" spc="-1" strike="noStrike">
              <a:latin typeface="Arial"/>
            </a:endParaRPr>
          </a:p>
          <a:p>
            <a:pPr lvl="2" marL="642600" indent="-54036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Anexo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IV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Minuta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Contrato;</a:t>
            </a:r>
            <a:endParaRPr b="0" lang="pt-BR" sz="1050" spc="-1" strike="noStrike">
              <a:latin typeface="Arial"/>
            </a:endParaRPr>
          </a:p>
          <a:p>
            <a:pPr lvl="2" marL="602640" indent="-501120">
              <a:lnSpc>
                <a:spcPts val="1236"/>
              </a:lnSpc>
              <a:buClr>
                <a:srgbClr val="000000"/>
              </a:buClr>
              <a:buFont typeface="StarSymbol"/>
              <a:buAutoNum type="arabicPeriod"/>
              <a:tabLst>
                <a:tab algn="l" pos="603360"/>
              </a:tabLst>
            </a:pPr>
            <a:r>
              <a:rPr b="0" lang="pt-BR" sz="1050" spc="-7" strike="noStrike">
                <a:latin typeface="Times New Roman"/>
              </a:rPr>
              <a:t>Anexo </a:t>
            </a:r>
            <a:r>
              <a:rPr b="0" lang="pt-BR" sz="1050" spc="-1" strike="noStrike">
                <a:latin typeface="Times New Roman"/>
              </a:rPr>
              <a:t>V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Declaração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 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Pequeno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Porte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None/>
              <a:tabLst>
                <a:tab algn="l" pos="603360"/>
              </a:tabLst>
            </a:pPr>
            <a:endParaRPr b="0" lang="pt-BR" sz="1050" spc="-1" strike="noStrike">
              <a:latin typeface="Arial"/>
            </a:endParaRPr>
          </a:p>
          <a:p>
            <a:pPr lvl="1" marL="12600" indent="-539640" algn="just">
              <a:lnSpc>
                <a:spcPts val="1210"/>
              </a:lnSpc>
              <a:spcBef>
                <a:spcPts val="6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contagem dos prazos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estabelecidos neste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anexos, excluir-se-á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dia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início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incluir-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se-á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vencimento,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vencendo-se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 prazos somente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dias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expediente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normais.</a:t>
            </a:r>
            <a:endParaRPr b="0" lang="pt-BR" sz="1050" spc="-1" strike="noStrike">
              <a:latin typeface="Arial"/>
            </a:endParaRPr>
          </a:p>
          <a:p>
            <a:pPr lvl="1" marL="12600" indent="-53964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desatendimento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exigências formais não essenciais não importará no afastamento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licitante,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desde que sejam possíveis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aferição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sua qualificação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exata compreensão da sua proposta, durante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realização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pregão.</a:t>
            </a:r>
            <a:endParaRPr b="0" lang="pt-BR" sz="1050" spc="-1" strike="noStrike">
              <a:latin typeface="Arial"/>
            </a:endParaRPr>
          </a:p>
          <a:p>
            <a:pPr lvl="1" marL="12600" indent="-53964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Qualquer modificação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presente Edital será divulgada pela mesma forma que se divulgou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12" strike="noStrike">
                <a:latin typeface="Times New Roman"/>
              </a:rPr>
              <a:t>texto </a:t>
            </a:r>
            <a:r>
              <a:rPr b="0" lang="pt-BR" sz="1050" spc="-7" strike="noStrike">
                <a:latin typeface="Times New Roman"/>
              </a:rPr>
              <a:t> original,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reabrindo-se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inicialmente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estabelecido,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exceto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inquestionavelmente,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alteração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51" name="object 6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52" name="object 7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53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59588998-ADC6-4CFB-82EC-294853C99AF8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ject 2"/>
          <p:cNvSpPr/>
          <p:nvPr/>
        </p:nvSpPr>
        <p:spPr>
          <a:xfrm>
            <a:off x="1069200" y="437040"/>
            <a:ext cx="5964840" cy="282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1050" spc="-7" strike="noStrike">
                <a:latin typeface="Times New Roman"/>
              </a:rPr>
              <a:t>afetar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formulação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35"/>
              </a:spcBef>
              <a:buClr>
                <a:srgbClr val="000000"/>
              </a:buClr>
              <a:buFont typeface="StarSymbol"/>
              <a:buAutoNum type="arabicPeriod" startAt="14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normas que disciplinam este Pregão serão sempre interpretadas em favor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ampliação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disputa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interessados, sem comprometimento do interesse da Administração,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finalidade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segurança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os princípios jurídicos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regem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-7" strike="noStrike">
                <a:latin typeface="Times New Roman"/>
              </a:rPr>
              <a:t> licitações.</a:t>
            </a:r>
            <a:endParaRPr b="0" lang="pt-BR" sz="1050" spc="-1" strike="noStrike">
              <a:latin typeface="Arial"/>
            </a:endParaRPr>
          </a:p>
          <a:p>
            <a:pPr lvl="1" marL="552600" indent="-539640" algn="just">
              <a:lnSpc>
                <a:spcPct val="100000"/>
              </a:lnSpc>
              <a:spcBef>
                <a:spcPts val="516"/>
              </a:spcBef>
              <a:buClr>
                <a:srgbClr val="000000"/>
              </a:buClr>
              <a:buFont typeface="StarSymbol"/>
              <a:buAutoNum type="arabicPeriod" startAt="14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Fica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eleito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7" strike="noStrike">
                <a:latin typeface="Times New Roman"/>
              </a:rPr>
              <a:t> Foro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dirimir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controvérsias resultantes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None/>
              <a:tabLst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marL="3660120">
              <a:lnSpc>
                <a:spcPct val="100000"/>
              </a:lnSpc>
              <a:buNone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Uruguaiana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(RS), em</a:t>
            </a:r>
            <a:r>
              <a:rPr b="0" lang="pt-BR" sz="1050" spc="-1" strike="noStrike">
                <a:latin typeface="Times New Roman"/>
              </a:rPr>
              <a:t> 08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junho de 2022.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5" name="object 3"/>
          <p:cNvSpPr/>
          <p:nvPr/>
        </p:nvSpPr>
        <p:spPr>
          <a:xfrm>
            <a:off x="1670040" y="4005720"/>
            <a:ext cx="1791000" cy="32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ts val="1236"/>
              </a:lnSpc>
              <a:spcBef>
                <a:spcPts val="99"/>
              </a:spcBef>
              <a:buNone/>
            </a:pPr>
            <a:r>
              <a:rPr b="1" lang="pt-BR" sz="1050" spc="-7" strike="noStrike">
                <a:latin typeface="Times New Roman"/>
              </a:rPr>
              <a:t>Sonia Regina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Marques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Silveira</a:t>
            </a:r>
            <a:endParaRPr b="0" lang="pt-BR" sz="1050" spc="-1" strike="noStrike">
              <a:latin typeface="Arial"/>
            </a:endParaRPr>
          </a:p>
          <a:p>
            <a:pPr marL="1800" algn="ctr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Oficial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56" name="object 4"/>
          <p:cNvSpPr/>
          <p:nvPr/>
        </p:nvSpPr>
        <p:spPr>
          <a:xfrm>
            <a:off x="4484520" y="4005720"/>
            <a:ext cx="2100960" cy="32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ts val="1236"/>
              </a:lnSpc>
              <a:spcBef>
                <a:spcPts val="99"/>
              </a:spcBef>
              <a:buNone/>
            </a:pPr>
            <a:r>
              <a:rPr b="1" lang="pt-BR" sz="1050" spc="-7" strike="noStrike">
                <a:latin typeface="Times New Roman"/>
              </a:rPr>
              <a:t>Ver.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Paulo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Roberto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Inda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Kleinübing</a:t>
            </a:r>
            <a:endParaRPr b="0" lang="pt-BR" sz="1050" spc="-1" strike="noStrike">
              <a:latin typeface="Arial"/>
            </a:endParaRPr>
          </a:p>
          <a:p>
            <a:pPr marL="2520" algn="ctr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Presidente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57" name="object 5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58" name="object 6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59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A05FF4EF-AF04-48D9-B9C5-6893F7A54E49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object 2"/>
          <p:cNvSpPr/>
          <p:nvPr/>
        </p:nvSpPr>
        <p:spPr>
          <a:xfrm>
            <a:off x="1992600" y="437040"/>
            <a:ext cx="4110120" cy="8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1523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504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504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126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</p:txBody>
      </p:sp>
      <p:sp>
        <p:nvSpPr>
          <p:cNvPr id="161" name="object 3"/>
          <p:cNvSpPr/>
          <p:nvPr/>
        </p:nvSpPr>
        <p:spPr>
          <a:xfrm>
            <a:off x="2703960" y="1743840"/>
            <a:ext cx="2346120" cy="110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indent="1051560">
              <a:lnSpc>
                <a:spcPts val="1210"/>
              </a:lnSpc>
              <a:spcBef>
                <a:spcPts val="181"/>
              </a:spcBef>
              <a:buNone/>
              <a:tabLst>
                <a:tab algn="l" pos="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ANEXO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 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PROCESSO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LICITATÓRIO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08/2022</a:t>
            </a:r>
            <a:endParaRPr b="0" lang="pt-BR" sz="1050" spc="-1" strike="noStrike">
              <a:latin typeface="Arial"/>
            </a:endParaRPr>
          </a:p>
          <a:p>
            <a:pPr marL="93960" indent="1051560">
              <a:lnSpc>
                <a:spcPts val="1179"/>
              </a:lnSpc>
              <a:buNone/>
              <a:tabLst>
                <a:tab algn="l" pos="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PREGÃO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ELETRÔNICO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06/2022</a:t>
            </a:r>
            <a:endParaRPr b="0" lang="pt-BR" sz="1050" spc="-1" strike="noStrike">
              <a:latin typeface="Arial"/>
            </a:endParaRPr>
          </a:p>
          <a:p>
            <a:pPr marL="93960" indent="1051560">
              <a:lnSpc>
                <a:spcPct val="100000"/>
              </a:lnSpc>
              <a:spcBef>
                <a:spcPts val="11"/>
              </a:spcBef>
              <a:buNone/>
              <a:tabLst>
                <a:tab algn="l" pos="0"/>
              </a:tabLst>
            </a:pPr>
            <a:endParaRPr b="0" lang="pt-BR" sz="1050" spc="-1" strike="noStrike">
              <a:latin typeface="Arial"/>
            </a:endParaRPr>
          </a:p>
          <a:p>
            <a:pPr marL="528840" indent="105156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TERMO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REFERÊNCIA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62" name="object 4"/>
          <p:cNvSpPr/>
          <p:nvPr/>
        </p:nvSpPr>
        <p:spPr>
          <a:xfrm>
            <a:off x="1069200" y="2512080"/>
            <a:ext cx="5963040" cy="110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46160" indent="-1332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OBJETO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None/>
              <a:tabLst>
                <a:tab algn="l" pos="146160"/>
              </a:tabLst>
            </a:pP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46224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presente Pregão tem por objeto </a:t>
            </a:r>
            <a:r>
              <a:rPr b="1" lang="pt-BR" sz="1050" spc="-7" strike="noStrike">
                <a:latin typeface="Times New Roman"/>
              </a:rPr>
              <a:t>Aquisição de Equipamentos para áudio </a:t>
            </a:r>
            <a:r>
              <a:rPr b="1" lang="pt-BR" sz="1050" spc="-1" strike="noStrike">
                <a:latin typeface="Times New Roman"/>
              </a:rPr>
              <a:t>e </a:t>
            </a:r>
            <a:r>
              <a:rPr b="1" lang="pt-BR" sz="1050" spc="-7" strike="noStrike">
                <a:latin typeface="Times New Roman"/>
              </a:rPr>
              <a:t>vídeo</a:t>
            </a:r>
            <a:r>
              <a:rPr b="1" lang="pt-BR" sz="1050" spc="-1" strike="noStrike">
                <a:latin typeface="Times New Roman"/>
              </a:rPr>
              <a:t> e </a:t>
            </a:r>
            <a:r>
              <a:rPr b="1" lang="pt-BR" sz="1050" spc="-7" strike="noStrike">
                <a:latin typeface="Times New Roman"/>
              </a:rPr>
              <a:t>softwares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prontos para </a:t>
            </a:r>
            <a:r>
              <a:rPr b="1" lang="pt-BR" sz="1050" spc="-1" strike="noStrike">
                <a:latin typeface="Times New Roman"/>
              </a:rPr>
              <a:t>a </a:t>
            </a:r>
            <a:r>
              <a:rPr b="1" lang="pt-BR" sz="1050" spc="-7" strike="noStrike">
                <a:latin typeface="Times New Roman"/>
              </a:rPr>
              <a:t>Câmara Municipal de Uruguaiana,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acordo com as condições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especificações constantes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Referência.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462240"/>
              </a:tabLst>
            </a:pP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buNone/>
              <a:tabLst>
                <a:tab algn="l" pos="462240"/>
              </a:tabLst>
            </a:pPr>
            <a:r>
              <a:rPr b="1" lang="pt-BR" sz="1050" spc="-7" strike="noStrike">
                <a:latin typeface="Times New Roman"/>
              </a:rPr>
              <a:t>1.1.2</a:t>
            </a:r>
            <a:r>
              <a:rPr b="1" lang="pt-BR" sz="1050" spc="389" strike="noStrike">
                <a:latin typeface="Times New Roman"/>
              </a:rPr>
              <a:t> 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OBJETO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E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CARACTERÍSTICAS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TÉCNICAS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GERAIS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MÍNIMAS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OBRIGATÓRIAS</a:t>
            </a:r>
            <a:endParaRPr b="0" lang="pt-BR" sz="1050" spc="-1" strike="noStrike">
              <a:latin typeface="Arial"/>
            </a:endParaRPr>
          </a:p>
        </p:txBody>
      </p:sp>
      <p:graphicFrame>
        <p:nvGraphicFramePr>
          <p:cNvPr id="163" name="object 5"/>
          <p:cNvGraphicFramePr/>
          <p:nvPr/>
        </p:nvGraphicFramePr>
        <p:xfrm>
          <a:off x="1080000" y="3763080"/>
          <a:ext cx="6124680" cy="5887440"/>
        </p:xfrm>
        <a:graphic>
          <a:graphicData uri="http://schemas.openxmlformats.org/drawingml/2006/table">
            <a:tbl>
              <a:tblPr/>
              <a:tblGrid>
                <a:gridCol w="450720"/>
                <a:gridCol w="882360"/>
                <a:gridCol w="4791600"/>
              </a:tblGrid>
              <a:tr h="37692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6000" bIns="0" anchor="t">
                      <a:noAutofit/>
                    </a:bodyPr>
                    <a:p>
                      <a:pPr marL="222120" indent="-117000">
                        <a:lnSpc>
                          <a:spcPts val="1210"/>
                        </a:lnSpc>
                        <a:spcBef>
                          <a:spcPts val="286"/>
                        </a:spcBef>
                        <a:buNone/>
                        <a:tabLst>
                          <a:tab algn="l" pos="0"/>
                        </a:tabLst>
                      </a:pP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</a:t>
                      </a:r>
                      <a:r>
                        <a:rPr b="1" lang="pt-BR" sz="1050" spc="-1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id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 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r>
                        <a:rPr b="1" lang="pt-BR" sz="1050" spc="-2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72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Descrição</a:t>
                      </a:r>
                      <a:r>
                        <a:rPr b="1" lang="pt-BR" sz="1050" spc="-1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r>
                        <a:rPr b="1" lang="pt-BR" sz="1050" spc="-26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7028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61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Teclado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USB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preta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</a:t>
                      </a:r>
                      <a:r>
                        <a:rPr b="0" lang="pt-BR" sz="1100" spc="27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seguintes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características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mínimas: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Comprimento: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450 mm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+/-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mm; largura: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 mm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+/-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mm; altura: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23.5 mm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+/-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mm.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Peso: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550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+/-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10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comprimento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cabo: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1,5m;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duração: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10,000,000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pressionamentos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teclas; tipo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teclas: low profile; resistente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derramamentos.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Equivalente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padrão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 Wired Keyboard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 da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 Microsoft.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Garantia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anos.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4764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61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Mouse USB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dpi; cor preta; dimensões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(L X P X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A): 94,85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 57 x 39,11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mm.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Equivalente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padrão 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M90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 marca Logitech.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Garantia mínima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anos.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62828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61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Caixa</a:t>
                      </a:r>
                      <a:r>
                        <a:rPr b="1" lang="pt-BR" sz="1100" spc="14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1" lang="pt-BR" sz="1100" spc="15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1" lang="pt-BR" sz="1100" spc="15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Som</a:t>
                      </a:r>
                      <a:r>
                        <a:rPr b="1" lang="pt-BR" sz="1100" spc="15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para</a:t>
                      </a:r>
                      <a:r>
                        <a:rPr b="1" lang="pt-BR" sz="1100" spc="15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PC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b="0" lang="pt-BR" sz="1100" spc="14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amplificada</a:t>
                      </a:r>
                      <a:r>
                        <a:rPr b="0" lang="pt-BR" sz="1100" spc="15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15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subwoofer</a:t>
                      </a:r>
                      <a:r>
                        <a:rPr b="0" lang="pt-BR" sz="1100" spc="15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  <a:r>
                        <a:rPr b="0" lang="pt-BR" sz="1100" spc="15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14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controle</a:t>
                      </a:r>
                      <a:r>
                        <a:rPr b="0" lang="pt-BR" sz="1100" spc="15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15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Bass,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potencia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12W,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botão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giratório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Bass,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botão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giratório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volume, potência total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saída: 12W RMS,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potencia subwoofer: 6W, potencia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auxiliares: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3W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conexão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P2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3,5mm,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resposta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frequência: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subwoofer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60Hz </a:t>
                      </a:r>
                      <a:r>
                        <a:rPr b="0" lang="pt-BR" sz="1100" spc="-26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Hz,</a:t>
                      </a:r>
                      <a:r>
                        <a:rPr b="0" lang="pt-BR" sz="1100" spc="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b="0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auxiliares: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200Hz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18kHz,</a:t>
                      </a:r>
                      <a:r>
                        <a:rPr b="0" lang="pt-BR" sz="1100" spc="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alimentação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via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USB</a:t>
                      </a:r>
                      <a:r>
                        <a:rPr b="0" lang="pt-BR" sz="1100" spc="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b="0" lang="pt-BR" sz="1100" spc="2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5Vdc)</a:t>
                      </a:r>
                      <a:r>
                        <a:rPr b="0" lang="pt-BR" sz="1100" spc="1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b="0" lang="pt-BR" sz="1100" spc="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Impedância: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 algn="just">
                        <a:lnSpc>
                          <a:spcPts val="1236"/>
                        </a:lnSpc>
                        <a:buNone/>
                      </a:pP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+/-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Ohms,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cabos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USB/P2:</a:t>
                      </a:r>
                      <a:r>
                        <a:rPr b="0" lang="pt-BR" sz="1100" spc="10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90cm,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cabo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auxiliares:</a:t>
                      </a:r>
                      <a:r>
                        <a:rPr b="0" lang="pt-BR" sz="1100" spc="9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100cm</a:t>
                      </a:r>
                      <a:r>
                        <a:rPr b="0" lang="pt-BR" sz="1100" spc="-1" strike="noStrike">
                          <a:solidFill>
                            <a:srgbClr val="3f3f3f"/>
                          </a:solidFill>
                          <a:latin typeface="Times New Roman"/>
                        </a:rPr>
                        <a:t>.</a:t>
                      </a:r>
                      <a:r>
                        <a:rPr b="0" lang="pt-BR" sz="1100" spc="77" strike="noStrike">
                          <a:solidFill>
                            <a:srgbClr val="3f3f3f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Equivalente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 algn="just">
                        <a:lnSpc>
                          <a:spcPts val="1261"/>
                        </a:lnSpc>
                        <a:spcBef>
                          <a:spcPts val="65"/>
                        </a:spcBef>
                        <a:buNone/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 Subwoofer Pc Gamer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12W 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 K-nup.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Garantia mínima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896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61"/>
                        </a:spcBef>
                        <a:buNone/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HD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Externo 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2TB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interface mínima USB 3.0.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Equivalente ou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 Elements Portable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 Western Digital. Garantia mínima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 1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80748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4480" bIns="0" anchor="t">
                      <a:noAutofit/>
                    </a:bodyPr>
                    <a:p>
                      <a:pPr marL="35640" algn="just">
                        <a:lnSpc>
                          <a:spcPct val="100000"/>
                        </a:lnSpc>
                        <a:spcBef>
                          <a:spcPts val="196"/>
                        </a:spcBef>
                        <a:buNone/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HD</a:t>
                      </a:r>
                      <a:r>
                        <a:rPr b="1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Sata</a:t>
                      </a:r>
                      <a:r>
                        <a:rPr b="1" lang="pt-BR" sz="1100" spc="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1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2TB</a:t>
                      </a:r>
                      <a:r>
                        <a:rPr b="1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7200</a:t>
                      </a:r>
                      <a:r>
                        <a:rPr b="1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RPM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b="0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Taxa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</a:t>
                      </a:r>
                      <a:r>
                        <a:rPr b="0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transferência</a:t>
                      </a:r>
                      <a:r>
                        <a:rPr b="0" lang="pt-BR" sz="1100" spc="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suportado</a:t>
                      </a:r>
                      <a:r>
                        <a:rPr b="0" lang="pt-BR" sz="1100" spc="2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SATA:</a:t>
                      </a:r>
                      <a:r>
                        <a:rPr b="0" lang="pt-BR" sz="1100" spc="2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6.0</a:t>
                      </a:r>
                      <a:r>
                        <a:rPr b="0" lang="pt-BR" sz="1100" spc="2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 algn="just">
                        <a:lnSpc>
                          <a:spcPct val="114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3.0 / 1.5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Gb/s, Taxa mínima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transferência sustentada OD: 220MB, Cache: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256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MB; Equivalente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 BarraCuda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Seagate.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Garantia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5224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44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61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Conector de cabo 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XLR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macho de 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pólos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carcaça niquelada, contatos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banhados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ouro, sistema solder stop. Equivalente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padrão 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Conector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XLR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NC3MXX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Neutrik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0720">
                <a:tc>
                  <a:txBody>
                    <a:bodyPr lIns="0" rIns="0" tIns="25920" bIns="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44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3564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Conector</a:t>
                      </a:r>
                      <a:r>
                        <a:rPr b="1" lang="pt-BR" sz="1100" spc="10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1" lang="pt-BR" sz="1100" spc="11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cabo</a:t>
                      </a:r>
                      <a:r>
                        <a:rPr b="1" lang="pt-BR" sz="1100" spc="12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XLR</a:t>
                      </a:r>
                      <a:r>
                        <a:rPr b="1" lang="pt-BR" sz="1100" spc="11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fêmea</a:t>
                      </a:r>
                      <a:r>
                        <a:rPr b="1" lang="pt-BR" sz="1100" spc="12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1" lang="pt-BR" sz="1100" spc="11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b="1" lang="pt-BR" sz="1100" spc="12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pólos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b="0" lang="pt-BR" sz="1100" spc="11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carcaça</a:t>
                      </a:r>
                      <a:r>
                        <a:rPr b="0" lang="pt-BR" sz="1100" spc="11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niquelada,</a:t>
                      </a:r>
                      <a:r>
                        <a:rPr b="0" lang="pt-BR" sz="1100" spc="11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contatos</a:t>
                      </a:r>
                      <a:r>
                        <a:rPr b="0" lang="pt-BR" sz="1100" spc="11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banhados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prata,</a:t>
                      </a:r>
                      <a:r>
                        <a:rPr b="0" lang="pt-BR" sz="1100" spc="27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sistema</a:t>
                      </a:r>
                      <a:r>
                        <a:rPr b="0" lang="pt-BR" sz="1100" spc="1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solder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stop.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Equivalente</a:t>
                      </a:r>
                      <a:r>
                        <a:rPr b="0" lang="pt-BR" sz="1100" spc="1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</a:t>
                      </a:r>
                      <a:r>
                        <a:rPr b="0" lang="pt-BR" sz="1100" spc="1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</a:t>
                      </a:r>
                      <a:r>
                        <a:rPr b="0" lang="pt-BR" sz="1100" spc="1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</a:t>
                      </a:r>
                      <a:r>
                        <a:rPr b="0" lang="pt-BR" sz="1100" spc="1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</a:t>
                      </a:r>
                      <a:r>
                        <a:rPr b="0" lang="pt-BR" sz="1100" spc="16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4" name="object 6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65" name="object 7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7B18223F-9062-44F0-A407-5FA54631B28E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bject 2"/>
          <p:cNvSpPr/>
          <p:nvPr/>
        </p:nvSpPr>
        <p:spPr>
          <a:xfrm>
            <a:off x="1992600" y="437040"/>
            <a:ext cx="4110120" cy="8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1523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504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504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126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</p:txBody>
      </p:sp>
      <p:graphicFrame>
        <p:nvGraphicFramePr>
          <p:cNvPr id="168" name="object 3"/>
          <p:cNvGraphicFramePr/>
          <p:nvPr/>
        </p:nvGraphicFramePr>
        <p:xfrm>
          <a:off x="1080000" y="1611720"/>
          <a:ext cx="6124680" cy="7290720"/>
        </p:xfrm>
        <a:graphic>
          <a:graphicData uri="http://schemas.openxmlformats.org/drawingml/2006/table">
            <a:tbl>
              <a:tblPr/>
              <a:tblGrid>
                <a:gridCol w="450720"/>
                <a:gridCol w="882360"/>
                <a:gridCol w="4791600"/>
              </a:tblGrid>
              <a:tr h="231120">
                <a:tc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4480" bIns="0" anchor="t">
                      <a:noAutofit/>
                    </a:bodyPr>
                    <a:p>
                      <a:pPr marL="35640">
                        <a:lnSpc>
                          <a:spcPct val="100000"/>
                        </a:lnSpc>
                        <a:spcBef>
                          <a:spcPts val="196"/>
                        </a:spcBef>
                        <a:buNone/>
                      </a:pP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Conector XLR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NC3FXX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marca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Neutrik.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749160">
                <a:tc>
                  <a:txBody>
                    <a:bodyPr lIns="0" rIns="0" tIns="25920" bIns="0" anchor="t">
                      <a:noAutofit/>
                    </a:bodyPr>
                    <a:p>
                      <a:pPr marL="26424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4480" bIns="0" anchor="t">
                      <a:noAutofit/>
                    </a:bodyPr>
                    <a:p>
                      <a:pPr marL="35640" algn="just">
                        <a:lnSpc>
                          <a:spcPts val="1295"/>
                        </a:lnSpc>
                        <a:spcBef>
                          <a:spcPts val="196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Pasta</a:t>
                      </a:r>
                      <a:r>
                        <a:rPr b="1" lang="pt-BR" sz="1100" spc="8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Térmica</a:t>
                      </a:r>
                      <a:r>
                        <a:rPr b="1" lang="pt-BR" sz="1100" spc="9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base</a:t>
                      </a:r>
                      <a:r>
                        <a:rPr b="0" lang="pt-BR" sz="1100" spc="8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prata</a:t>
                      </a:r>
                      <a:r>
                        <a:rPr b="0" lang="pt-BR" sz="1100" spc="8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9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aplicador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tipo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seringa,</a:t>
                      </a:r>
                      <a:r>
                        <a:rPr b="0" lang="pt-BR" sz="1100" spc="12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condutividade</a:t>
                      </a:r>
                      <a:r>
                        <a:rPr b="0" lang="pt-BR" sz="1100" spc="9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térmica: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 algn="just">
                        <a:lnSpc>
                          <a:spcPct val="95000"/>
                        </a:lnSpc>
                        <a:spcBef>
                          <a:spcPts val="31"/>
                        </a:spcBef>
                        <a:buNone/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6.0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W/M-K,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temperatura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operação: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-50ºC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120ºC,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viscosidade: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85000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(Centipoise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),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fórmula sem condutividade elétrica,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não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corrosivo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 não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tóxico, peso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líquido:</a:t>
                      </a:r>
                      <a:r>
                        <a:rPr b="0" lang="pt-BR" sz="110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3G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640400">
                <a:tc>
                  <a:txBody>
                    <a:bodyPr lIns="0" rIns="0" tIns="25920" bIns="0" anchor="t">
                      <a:noAutofit/>
                    </a:bodyPr>
                    <a:p>
                      <a:pPr marL="26424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168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49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Nobreak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microprocessado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com</a:t>
                      </a:r>
                      <a:r>
                        <a:rPr b="1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DSP</a:t>
                      </a: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(processador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digital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sinais);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senoidal;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recarga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 automática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quando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rede elétrica normal; Corrente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carregador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controlada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digitalmente;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Sinalização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visual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através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Display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LCD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  <a:r>
                        <a:rPr b="0" lang="pt-BR" sz="1100" spc="27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painel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frontal que indica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todas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 condições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nobreak,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rede elétrica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 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bateria;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Estabilidade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na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frequência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saída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devido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uso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cristal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alta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precisão;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Gabinete metálico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pintura epóxi; Senóide controlada digitalmente; Inversor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adaptável com freqüência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inversor igual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freqüência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rede elétrica; Distorção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harmônica mínima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carga linear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devido à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operação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DSP; bivolt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automático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na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entrada; Oito tomadas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saída dispensa uso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extensões adicionais; Proteção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surtos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através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filtro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linha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varistor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óxido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metálico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que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atenua</a:t>
                      </a:r>
                      <a:r>
                        <a:rPr b="0" lang="pt-BR" sz="1100" spc="5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efeitos</a:t>
                      </a:r>
                      <a:r>
                        <a:rPr b="0" lang="pt-BR" sz="1100" spc="5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5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descargas</a:t>
                      </a:r>
                      <a:r>
                        <a:rPr b="0" lang="pt-BR" sz="1100" spc="5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atmosféricas;</a:t>
                      </a:r>
                      <a:r>
                        <a:rPr b="0" lang="pt-BR" sz="1100" spc="5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Proteção</a:t>
                      </a:r>
                      <a:r>
                        <a:rPr b="0" lang="pt-BR" sz="1100" spc="5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</a:t>
                      </a:r>
                      <a:r>
                        <a:rPr b="0" lang="pt-BR" sz="1100" spc="5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curto-circuito,</a:t>
                      </a:r>
                      <a:r>
                        <a:rPr b="0" lang="pt-BR" sz="1100" spc="5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sobrecarga </a:t>
                      </a:r>
                      <a:r>
                        <a:rPr b="0" lang="pt-BR" sz="1100" spc="-26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sobre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temperatura;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Desligamento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proteção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descarga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bateria;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Acionamento</a:t>
                      </a:r>
                      <a:r>
                        <a:rPr b="0" lang="pt-BR" sz="1100" spc="2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inversor</a:t>
                      </a:r>
                      <a:r>
                        <a:rPr b="0" lang="pt-BR" sz="1100" spc="3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para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subtensão</a:t>
                      </a:r>
                      <a:r>
                        <a:rPr b="0" lang="pt-BR" sz="1100" spc="2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4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sobretensão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</a:t>
                      </a:r>
                      <a:r>
                        <a:rPr b="0" lang="pt-BR" sz="1100" spc="38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rede</a:t>
                      </a:r>
                      <a:r>
                        <a:rPr b="0" lang="pt-BR" sz="1100" spc="4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elétrica</a:t>
                      </a:r>
                      <a:r>
                        <a:rPr b="0" lang="pt-BR" sz="1100" spc="4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</a:t>
                      </a:r>
                      <a:r>
                        <a:rPr b="0" lang="pt-BR" sz="1100" spc="4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retorno </a:t>
                      </a:r>
                      <a:r>
                        <a:rPr b="0" lang="pt-BR" sz="1100" spc="-26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desligamento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automático: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sobrecarga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27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curto-circuito</a:t>
                      </a:r>
                      <a:r>
                        <a:rPr b="0" lang="pt-BR" sz="1100" spc="26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  <a:r>
                        <a:rPr b="0" lang="pt-BR" sz="1100" spc="27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inversor,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 descarga profunda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bateria, Contra surtos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 através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filtro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linha,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Desligamento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automático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carga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Varistores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óxido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metálico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surtos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entrada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nominal: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120V/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220V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Automático; Faixa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90 - 145V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(para 120V)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180V - 250V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(para 220V);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Faixa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Frequência: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47Hz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63Hz;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saída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nominal: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220/120V(ajustavel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via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jumper interno); Faixa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 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saída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 inversor: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120V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+-10%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(220V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+-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10%); Frequência: 50Hz/60Hz; Número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tomadas: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tomadas; Potência nominal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(VA/W):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2600VA/1560W; Potência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pico: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1716W</a:t>
                      </a:r>
                      <a:endParaRPr b="0" lang="pt-BR" sz="1100" spc="-1" strike="noStrike">
                        <a:latin typeface="Arial"/>
                      </a:endParaRPr>
                    </a:p>
                    <a:p>
                      <a:pPr marL="35640" algn="just">
                        <a:lnSpc>
                          <a:spcPct val="95000"/>
                        </a:lnSpc>
                        <a:spcBef>
                          <a:spcPts val="283"/>
                        </a:spcBef>
                        <a:buNone/>
                      </a:pP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Tensão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operação: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24V;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Quantidade: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2x45Ah;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Tipo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bateria: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Estacionária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livre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manutenção;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Tempo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recarga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3h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b="0" lang="pt-BR" sz="1100" spc="27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6h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programável,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após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descarregada;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Vida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útil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bateria: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Entre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anos,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conforme número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ciclos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descarga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 da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temperatura ambiente; Equivalente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similar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Nobreak NHS modelo Laser Senoidal 2600VA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Bivolt.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670040">
                <a:tc>
                  <a:txBody>
                    <a:bodyPr lIns="0" rIns="0" tIns="25920" bIns="0" anchor="t">
                      <a:noAutofit/>
                    </a:bodyPr>
                    <a:p>
                      <a:pPr marL="264240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5920" bIns="0" anchor="t">
                      <a:noAutofit/>
                    </a:bodyPr>
                    <a:p>
                      <a:pPr marL="1800" algn="ctr">
                        <a:lnSpc>
                          <a:spcPct val="100000"/>
                        </a:lnSpc>
                        <a:spcBef>
                          <a:spcPts val="204"/>
                        </a:spcBef>
                        <a:buNone/>
                      </a:pP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2760" bIns="0" anchor="t">
                      <a:noAutofit/>
                    </a:bodyPr>
                    <a:p>
                      <a:pPr marL="35640" algn="just">
                        <a:lnSpc>
                          <a:spcPct val="95000"/>
                        </a:lnSpc>
                        <a:spcBef>
                          <a:spcPts val="258"/>
                        </a:spcBef>
                        <a:buNone/>
                      </a:pPr>
                      <a:r>
                        <a:rPr b="1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Tablet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seguintes configurações mínimas: Tipo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tela :TFT FHD, resolução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de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1920X1080, bluetooth, entrada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usb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type-c, câmera traseira 8MP, Câmera frontal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2MP,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flash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frontal,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gps,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sistema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operacional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android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processador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octa-core, </a:t>
                      </a:r>
                      <a:r>
                        <a:rPr b="0" lang="pt-BR" sz="1100" spc="-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memória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ram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GB,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tecnologia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capacitiva,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memória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interna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32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GB,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tamanho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display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8.7"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tela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imersiva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Auto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Hotspot,</a:t>
                      </a:r>
                      <a:r>
                        <a:rPr b="0" lang="pt-BR" sz="1050" spc="248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conexão</a:t>
                      </a:r>
                      <a:r>
                        <a:rPr b="0" lang="pt-BR" sz="1100" spc="27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4G,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expansão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microSD</a:t>
                      </a:r>
                      <a:r>
                        <a:rPr b="0" lang="pt-BR" sz="1100" spc="7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até</a:t>
                      </a:r>
                      <a:r>
                        <a:rPr b="0" lang="pt-BR" sz="1100" spc="8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b="0" lang="pt-BR" sz="1100" spc="6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TB,</a:t>
                      </a:r>
                      <a:r>
                        <a:rPr b="0" lang="pt-BR" sz="1100" spc="89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conexão</a:t>
                      </a:r>
                      <a:r>
                        <a:rPr b="0" lang="pt-BR" sz="1100" spc="7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wi-fi,</a:t>
                      </a:r>
                      <a:r>
                        <a:rPr b="0" lang="pt-BR" sz="1100" spc="123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alto-falantes</a:t>
                      </a:r>
                      <a:r>
                        <a:rPr b="0" lang="pt-BR" sz="1050" spc="72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duplos</a:t>
                      </a:r>
                      <a:r>
                        <a:rPr b="0" lang="pt-BR" sz="1050" spc="7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e</a:t>
                      </a:r>
                      <a:r>
                        <a:rPr b="0" lang="pt-BR" sz="1050" spc="83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efeito</a:t>
                      </a:r>
                      <a:r>
                        <a:rPr b="0" lang="pt-BR" sz="1050" spc="7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Dolby</a:t>
                      </a:r>
                      <a:r>
                        <a:rPr b="0" lang="pt-BR" sz="1050" spc="83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Atmos,</a:t>
                      </a:r>
                      <a:r>
                        <a:rPr b="0" lang="pt-BR" sz="1050" spc="69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bateria 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de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lítio 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de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longa duração 5100mAh, compatível com carga rápida 15W, material metal, 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carregador USB, dimensões do produto 12,4x21,25x8cm, Equivalente ou similar</a:t>
                      </a:r>
                      <a:r>
                        <a:rPr b="0" lang="pt-BR" sz="1050" spc="-1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ao 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padrão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qualidade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do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Galaxy</a:t>
                      </a:r>
                      <a:r>
                        <a:rPr b="0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A7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Lite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da</a:t>
                      </a:r>
                      <a:r>
                        <a:rPr b="0" lang="pt-BR" sz="1100" spc="4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marca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Samsung.</a:t>
                      </a:r>
                      <a:r>
                        <a:rPr b="0" lang="pt-BR" sz="1100" spc="26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Garantia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mínima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b="0" lang="pt-BR" sz="110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ano.</a:t>
                      </a:r>
                      <a:endParaRPr b="0" lang="pt-BR" sz="1100" spc="-1" strike="noStrike">
                        <a:latin typeface="Arial"/>
                      </a:endParaRPr>
                    </a:p>
                  </a:txBody>
                  <a:tcPr anchor="t">
                    <a:lnL w="2880">
                      <a:solidFill>
                        <a:srgbClr val="000000"/>
                      </a:solidFill>
                    </a:lnL>
                    <a:lnR w="2880">
                      <a:solidFill>
                        <a:srgbClr val="000000"/>
                      </a:solidFill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9" name="object 4"/>
          <p:cNvSpPr/>
          <p:nvPr/>
        </p:nvSpPr>
        <p:spPr>
          <a:xfrm>
            <a:off x="1069200" y="9036000"/>
            <a:ext cx="5964840" cy="6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68840" indent="-156960">
              <a:lnSpc>
                <a:spcPts val="1236"/>
              </a:lnSpc>
              <a:spcBef>
                <a:spcPts val="99"/>
              </a:spcBef>
              <a:buClr>
                <a:srgbClr val="000000"/>
              </a:buClr>
              <a:buFont typeface="Times New Roman"/>
              <a:buAutoNum type="arabicPeriod" startAt="2"/>
              <a:tabLst>
                <a:tab algn="l" pos="169560"/>
              </a:tabLst>
            </a:pP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J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U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S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TI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F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CATIV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 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T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RATAÇ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Ã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46224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Câmara Municipal de Uruguaiana tem realizado nos últimos anos investimentos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área </a:t>
            </a:r>
            <a:r>
              <a:rPr b="0" lang="pt-BR" sz="1050" spc="-1" strike="noStrike">
                <a:latin typeface="Times New Roman"/>
              </a:rPr>
              <a:t>de informá-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tica com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objetivo de proporcionar aos setores administrativos os meios necessários para consolidar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4" strike="noStrike">
                <a:latin typeface="Times New Roman"/>
              </a:rPr>
              <a:t>infor- 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mações em</a:t>
            </a:r>
            <a:r>
              <a:rPr b="0" lang="pt-BR" sz="1050" spc="-1" strike="noStrike">
                <a:latin typeface="Times New Roman"/>
              </a:rPr>
              <a:t> um</a:t>
            </a:r>
            <a:r>
              <a:rPr b="0" lang="pt-BR" sz="1050" spc="-7" strike="noStrike">
                <a:latin typeface="Times New Roman"/>
              </a:rPr>
              <a:t> ambiente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corporativo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performance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disponibilidade, além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proporcionar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bom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4" strike="noStrike">
                <a:latin typeface="Times New Roman"/>
              </a:rPr>
              <a:t>funci-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70" name="object 5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71" name="object 6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A5951ACB-6BD9-49B3-B6AD-AE9C1FA25300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bject 2"/>
          <p:cNvSpPr/>
          <p:nvPr/>
        </p:nvSpPr>
        <p:spPr>
          <a:xfrm>
            <a:off x="1069200" y="437040"/>
            <a:ext cx="5965560" cy="938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 algn="just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onamento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Tecnologia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Informação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 diversos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setores Legislativos.</a:t>
            </a:r>
            <a:endParaRPr b="0" lang="pt-BR" sz="1050" spc="-1" strike="noStrike">
              <a:latin typeface="Arial"/>
            </a:endParaRPr>
          </a:p>
          <a:p>
            <a:pPr marL="12600" indent="449640" algn="just">
              <a:lnSpc>
                <a:spcPts val="1210"/>
              </a:lnSpc>
              <a:spcBef>
                <a:spcPts val="60"/>
              </a:spcBef>
              <a:buNone/>
              <a:tabLst>
                <a:tab algn="l" pos="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aquisição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equipamentos se faz necessária junto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mesas multimídia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de som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Plenário para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realizar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gravação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transmissão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tempo real para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mídias sociais das Sessões, Audiências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Eventos </a:t>
            </a:r>
            <a:r>
              <a:rPr b="0" lang="pt-BR" sz="1050" spc="18" strike="noStrike">
                <a:latin typeface="Times New Roman"/>
              </a:rPr>
              <a:t>rea- 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lizados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Plenário </a:t>
            </a:r>
            <a:r>
              <a:rPr b="0" lang="pt-BR" sz="1050" spc="-12" strike="noStrike">
                <a:latin typeface="Times New Roman"/>
              </a:rPr>
              <a:t>desta </a:t>
            </a:r>
            <a:r>
              <a:rPr b="0" lang="pt-BR" sz="1050" spc="-7" strike="noStrike">
                <a:latin typeface="Times New Roman"/>
              </a:rPr>
              <a:t>Casa Legislativa, bem como 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participação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vereadores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convidados em ses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sões remotas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situações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força maior que impeçam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inviabilizem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presença física em plenário, </a:t>
            </a:r>
            <a:r>
              <a:rPr b="0" lang="pt-BR" sz="1050" spc="-1" strike="noStrike">
                <a:latin typeface="Times New Roman"/>
              </a:rPr>
              <a:t>permi-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tindo conforme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legislação,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participem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sessões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virtual.</a:t>
            </a:r>
            <a:endParaRPr b="0" lang="pt-BR" sz="1050" spc="-1" strike="noStrike">
              <a:latin typeface="Arial"/>
            </a:endParaRPr>
          </a:p>
          <a:p>
            <a:pPr marL="12600" indent="449640">
              <a:lnSpc>
                <a:spcPct val="100000"/>
              </a:lnSpc>
              <a:spcBef>
                <a:spcPts val="34"/>
              </a:spcBef>
              <a:buNone/>
              <a:tabLst>
                <a:tab algn="l" pos="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3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VIGÊNCIA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9196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vigência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contrato será da data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sua assinatura, até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todas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obrigações </a:t>
            </a:r>
            <a:r>
              <a:rPr b="0" lang="pt-BR" sz="1050" spc="9" strike="noStrike">
                <a:latin typeface="Times New Roman"/>
              </a:rPr>
              <a:t>des- 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critas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Referência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9196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 VALOR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FORMA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PAGAMENTO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27160"/>
                <a:tab algn="l" pos="3694320"/>
                <a:tab algn="l" pos="480456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total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aquisição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bens/materiais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é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R$</a:t>
            </a:r>
            <a:r>
              <a:rPr b="0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(</a:t>
            </a:r>
            <a:r>
              <a:rPr b="0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). </a:t>
            </a:r>
            <a:r>
              <a:rPr b="0" lang="pt-BR" sz="1050" spc="-7" strike="noStrike">
                <a:latin typeface="Times New Roman"/>
              </a:rPr>
              <a:t>sendo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paga-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mento, será efetuado em parcela única,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qual será realizado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até </a:t>
            </a:r>
            <a:r>
              <a:rPr b="0" lang="pt-BR" sz="1050" spc="-1" strike="noStrike">
                <a:latin typeface="Times New Roman"/>
              </a:rPr>
              <a:t>10 </a:t>
            </a:r>
            <a:r>
              <a:rPr b="0" lang="pt-BR" sz="1050" spc="-7" strike="noStrike">
                <a:latin typeface="Times New Roman"/>
              </a:rPr>
              <a:t>(dez) dias da emissão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termo de rece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bimento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definitivo,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mediante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apresentação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Nota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Fiscal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bens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setor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financeiro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Uruguaiana.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4768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valor acima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referidos </a:t>
            </a:r>
            <a:r>
              <a:rPr b="0" lang="pt-BR" sz="1050" spc="-1" strike="noStrike">
                <a:latin typeface="Times New Roman"/>
              </a:rPr>
              <a:t>é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final, não se admitindo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acréscimo,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estando </a:t>
            </a:r>
            <a:r>
              <a:rPr b="0" lang="pt-BR" sz="1050" spc="-7" strike="noStrike">
                <a:latin typeface="Times New Roman"/>
              </a:rPr>
              <a:t>incluídos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mesmo todas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despesas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custos,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indiretos, 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também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7" strike="noStrike">
                <a:latin typeface="Times New Roman"/>
              </a:rPr>
              <a:t> lucros 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CONTRATADA.</a:t>
            </a:r>
            <a:endParaRPr b="0" lang="pt-BR" sz="1050" spc="-1" strike="noStrike">
              <a:latin typeface="Arial"/>
            </a:endParaRPr>
          </a:p>
          <a:p>
            <a:pPr lvl="1" marL="245880" indent="-23364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46240"/>
              </a:tabLst>
            </a:pP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Notas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Fiscais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emitidas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reais,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 nos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prazos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previstos.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24876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eventualidade da aplicação de multas, essas deverão ser liquidadas simultaneamente com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pagamento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parcela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vinculada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evento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cujo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origem</a:t>
            </a:r>
            <a:r>
              <a:rPr b="0" lang="pt-BR" sz="1050" spc="-1" strike="noStrike">
                <a:latin typeface="Times New Roman"/>
              </a:rPr>
              <a:t> à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penalidade.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50200"/>
              </a:tabLst>
            </a:pP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cobrança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corretamente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emitidos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incorreção,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devolvidos, 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contar-se-á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reapresentação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fatura.</a:t>
            </a:r>
            <a:endParaRPr b="0" lang="pt-BR" sz="1050" spc="-1" strike="noStrike">
              <a:latin typeface="Arial"/>
            </a:endParaRPr>
          </a:p>
          <a:p>
            <a:pPr lvl="1" marL="245880" indent="-23364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4624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faturamento deverá ser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CONTRATADA.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270000"/>
              </a:tabLst>
            </a:pPr>
            <a:r>
              <a:rPr b="0" lang="pt-BR" sz="1050" spc="-15" strike="noStrike">
                <a:latin typeface="Times New Roman"/>
              </a:rPr>
              <a:t>Na </a:t>
            </a:r>
            <a:r>
              <a:rPr b="0" lang="pt-BR" sz="1050" spc="-32" strike="noStrike">
                <a:latin typeface="Times New Roman"/>
              </a:rPr>
              <a:t>hipótese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6" strike="noStrike">
                <a:latin typeface="Times New Roman"/>
              </a:rPr>
              <a:t>vencer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26" strike="noStrike">
                <a:latin typeface="Times New Roman"/>
              </a:rPr>
              <a:t>prazo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32" strike="noStrike">
                <a:latin typeface="Times New Roman"/>
              </a:rPr>
              <a:t>validade </a:t>
            </a:r>
            <a:r>
              <a:rPr b="0" lang="pt-BR" sz="1050" spc="-21" strike="noStrike">
                <a:latin typeface="Times New Roman"/>
              </a:rPr>
              <a:t>das </a:t>
            </a:r>
            <a:r>
              <a:rPr b="0" lang="pt-BR" sz="1050" spc="-32" strike="noStrike">
                <a:latin typeface="Times New Roman"/>
              </a:rPr>
              <a:t>certidões </a:t>
            </a:r>
            <a:r>
              <a:rPr b="0" lang="pt-BR" sz="1050" spc="-26" strike="noStrike">
                <a:latin typeface="Times New Roman"/>
              </a:rPr>
              <a:t>exigidas 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32" strike="noStrike">
                <a:latin typeface="Times New Roman"/>
              </a:rPr>
              <a:t>habilitação,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32" strike="noStrike">
                <a:latin typeface="Times New Roman"/>
              </a:rPr>
              <a:t>contratado </a:t>
            </a:r>
            <a:r>
              <a:rPr b="0" lang="pt-BR" sz="1050" spc="-26" strike="noStrike">
                <a:latin typeface="Times New Roman"/>
              </a:rPr>
              <a:t>fica </a:t>
            </a:r>
            <a:r>
              <a:rPr b="0" lang="pt-BR" sz="1050" spc="-32" strike="noStrike">
                <a:latin typeface="Times New Roman"/>
              </a:rPr>
              <a:t>obrigado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apresentar</a:t>
            </a:r>
            <a:r>
              <a:rPr b="0" lang="pt-BR" sz="1050" spc="-55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nova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32" strike="noStrike">
                <a:latin typeface="Times New Roman"/>
              </a:rPr>
              <a:t>documentação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32" strike="noStrike">
                <a:latin typeface="Times New Roman"/>
              </a:rPr>
              <a:t>atualizada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para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comprovar</a:t>
            </a:r>
            <a:r>
              <a:rPr b="0" lang="pt-BR" sz="1050" spc="-55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sua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32" strike="noStrike">
                <a:latin typeface="Times New Roman"/>
              </a:rPr>
              <a:t>regularidade.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7000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EXECUÇÃO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CONTRATO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1204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deste contrato, bem como os casos nele omissos, regular-se-ão pelas cláusulas contratuais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24" strike="noStrike">
                <a:latin typeface="Times New Roman"/>
              </a:rPr>
              <a:t>pe- 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preceitos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público,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aplicando-se-lhes,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supletivamente,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princípios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Teoria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Geral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Contratos </a:t>
            </a:r>
            <a:r>
              <a:rPr b="0" lang="pt-BR" sz="1050" spc="-1" strike="noStrike">
                <a:latin typeface="Times New Roman"/>
              </a:rPr>
              <a:t> e as </a:t>
            </a:r>
            <a:r>
              <a:rPr b="0" lang="pt-BR" sz="1050" spc="-7" strike="noStrike">
                <a:latin typeface="Times New Roman"/>
              </a:rPr>
              <a:t>disposições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direito privado,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artigo 54,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nº 8.666/93, combinado com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inciso </a:t>
            </a:r>
            <a:r>
              <a:rPr b="0" lang="pt-BR" sz="1050" spc="-1" strike="noStrike">
                <a:latin typeface="Times New Roman"/>
              </a:rPr>
              <a:t>XII, 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artigo 55,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mesmo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diploma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1204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PRAZO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ENTREGA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19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para fornecimento dos equipamentos </a:t>
            </a:r>
            <a:r>
              <a:rPr b="0" lang="pt-BR" sz="1050" spc="-1" strike="noStrike">
                <a:latin typeface="Times New Roman"/>
              </a:rPr>
              <a:t>é de </a:t>
            </a:r>
            <a:r>
              <a:rPr b="0" lang="pt-BR" sz="1050" spc="-7" strike="noStrike">
                <a:latin typeface="Times New Roman"/>
              </a:rPr>
              <a:t>21 (vinte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um) dias,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contar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data de assinatura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 Este prazo poderá ser prorrogado, desde que devidamente justificado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motivo da prorrogação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havendo aceitação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expressa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CONTRATANTE.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6000"/>
              </a:tabLst>
            </a:pP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de solicitação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prorrogação do prazo,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empresa deverá apresentar, antes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término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mesmo,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pedido formal ao fiscal de contrato, apresentando as razões justificadoras, que serão objeto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apreciação pela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 Municipal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Uruguaiana.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1600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7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GARANTIA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EQUIPAMENTOS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160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objeto do presente contrato tem garantia de, no mínimo, </a:t>
            </a:r>
            <a:r>
              <a:rPr b="0" lang="pt-BR" sz="1050" spc="-1" strike="noStrike">
                <a:latin typeface="Times New Roman"/>
              </a:rPr>
              <a:t>12 </a:t>
            </a:r>
            <a:r>
              <a:rPr b="0" lang="pt-BR" sz="1050" spc="-7" strike="noStrike">
                <a:latin typeface="Times New Roman"/>
              </a:rPr>
              <a:t>(doze) meses, quanto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vícios ocultos ou </a:t>
            </a:r>
            <a:r>
              <a:rPr b="0" lang="pt-BR" sz="1050" spc="29" strike="noStrike">
                <a:latin typeface="Times New Roman"/>
              </a:rPr>
              <a:t>de- 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feitos dos equipamentos,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ficando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CONTRATADA responsável por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-7" strike="noStrike">
                <a:latin typeface="Times New Roman"/>
              </a:rPr>
              <a:t> encargos daí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decorrentes.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16000"/>
              </a:tabLst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8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RECEBIMENTO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OBJETO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628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promoverá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avaliação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recebidos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atendimento das características especificadas no Edital, estando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emissão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aceite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“Termo 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 Definitivo”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condicionada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esta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avaliação.</a:t>
            </a:r>
            <a:endParaRPr b="0" lang="pt-BR" sz="1050" spc="-1" strike="noStrike">
              <a:latin typeface="Arial"/>
            </a:endParaRPr>
          </a:p>
          <a:p>
            <a:pPr lvl="1" marL="12600" indent="-233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7080"/>
              </a:tabLst>
            </a:pP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constatação,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esperado,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emitido 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Termo de Recebimento Definitivo, podendo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CONTRATADA, no 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cinco dias, efetuar substituição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bem.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decorrido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entrega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estará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Proponente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adjudicada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sujeita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74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75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7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602F071C-4C97-4154-B4A1-E9495206D2DD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bject 2"/>
          <p:cNvSpPr/>
          <p:nvPr/>
        </p:nvSpPr>
        <p:spPr>
          <a:xfrm>
            <a:off x="1069200" y="437040"/>
            <a:ext cx="5964840" cy="65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 algn="just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penalidades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"/>
              </a:spcBef>
              <a:buNone/>
            </a:pPr>
            <a:r>
              <a:rPr b="0" lang="pt-BR" sz="1050" spc="-7" strike="noStrike">
                <a:latin typeface="Times New Roman"/>
              </a:rPr>
              <a:t>8.3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comprovado,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tempo,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ainda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após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emissão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Definitivo,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entregue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corresponde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integralmente</a:t>
            </a:r>
            <a:r>
              <a:rPr b="0" lang="pt-BR" sz="1050" spc="-1" strike="noStrike">
                <a:latin typeface="Times New Roman"/>
              </a:rPr>
              <a:t> ao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especificado,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providenciada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substituição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(quinze)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dias,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partir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comunicação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formal.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46160" indent="-13320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9"/>
              <a:tabLst>
                <a:tab algn="l" pos="14616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OBRIGAÇÕES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CONTRATADA</a:t>
            </a:r>
            <a:endParaRPr b="0" lang="pt-BR" sz="1050" spc="-1" strike="noStrike">
              <a:latin typeface="Arial"/>
            </a:endParaRPr>
          </a:p>
          <a:p>
            <a:pPr lvl="1" marL="211320" indent="-1994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2040"/>
              </a:tabLst>
            </a:pPr>
            <a:r>
              <a:rPr b="0" lang="pt-BR" sz="1050" spc="-7" strike="noStrike">
                <a:latin typeface="Times New Roman"/>
              </a:rPr>
              <a:t>São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CONTRATADA:</a:t>
            </a:r>
            <a:endParaRPr b="0" lang="pt-BR" sz="1050" spc="-1" strike="noStrike">
              <a:latin typeface="Arial"/>
            </a:endParaRPr>
          </a:p>
          <a:p>
            <a:pPr marL="1494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49760"/>
              </a:tabLst>
            </a:pPr>
            <a:r>
              <a:rPr b="0" lang="pt-BR" sz="1050" spc="-7" strike="noStrike">
                <a:latin typeface="Times New Roman"/>
              </a:rPr>
              <a:t>entregar os materiais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acordo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 especificações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edital;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lphaLcParenR"/>
              <a:tabLst>
                <a:tab algn="l" pos="165240"/>
              </a:tabLst>
            </a:pPr>
            <a:r>
              <a:rPr b="0" lang="pt-BR" sz="1050" spc="-7" strike="noStrike">
                <a:latin typeface="Times New Roman"/>
              </a:rPr>
              <a:t>fornecer garantia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bem </a:t>
            </a:r>
            <a:r>
              <a:rPr b="0" lang="pt-BR" sz="1050" spc="-12" strike="noStrike">
                <a:latin typeface="Times New Roman"/>
              </a:rPr>
              <a:t>pelo </a:t>
            </a:r>
            <a:r>
              <a:rPr b="0" lang="pt-BR" sz="1050" spc="-7" strike="noStrike">
                <a:latin typeface="Times New Roman"/>
              </a:rPr>
              <a:t>prazo mínimo </a:t>
            </a:r>
            <a:r>
              <a:rPr b="0" lang="pt-BR" sz="1050" spc="-1" strike="noStrike">
                <a:latin typeface="Times New Roman"/>
              </a:rPr>
              <a:t>de 12 </a:t>
            </a:r>
            <a:r>
              <a:rPr b="0" lang="pt-BR" sz="1050" spc="-7" strike="noStrike">
                <a:latin typeface="Times New Roman"/>
              </a:rPr>
              <a:t>(doze) meses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conforme descrito especificamente no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item;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96920"/>
              </a:tabLst>
            </a:pPr>
            <a:r>
              <a:rPr b="0" lang="pt-BR" sz="1050" spc="-7" strike="noStrike">
                <a:latin typeface="Times New Roman"/>
              </a:rPr>
              <a:t>prestar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assistência</a:t>
            </a:r>
            <a:r>
              <a:rPr b="0" lang="pt-BR" sz="1050" spc="-7" strike="noStrike">
                <a:latin typeface="Times New Roman"/>
              </a:rPr>
              <a:t> técnica,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garantia,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autorizada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distribuidor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fabricante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equipamento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manutenção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necessária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perfeito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funcionamento dos equipamentos.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73880"/>
              </a:tabLst>
            </a:pPr>
            <a:r>
              <a:rPr b="0" lang="pt-BR" sz="1050" spc="-7" strike="noStrike">
                <a:latin typeface="Times New Roman"/>
              </a:rPr>
              <a:t>manter durante toda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do contrato, em compatibilidade com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obrigações assumidas, todas 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qualificação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exigidas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certame.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173880"/>
              </a:tabLst>
            </a:pPr>
            <a:endParaRPr b="0" lang="pt-BR" sz="1050" spc="-1" strike="noStrike">
              <a:latin typeface="Arial"/>
            </a:endParaRPr>
          </a:p>
          <a:p>
            <a:pPr marL="211320" indent="-19944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10"/>
              <a:tabLst>
                <a:tab algn="l" pos="21204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OBRIGAÇÕES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CONTRATANTE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462240"/>
              </a:tabLst>
            </a:pPr>
            <a:r>
              <a:rPr b="0" lang="pt-BR" sz="1050" spc="-7" strike="noStrike">
                <a:latin typeface="Times New Roman"/>
              </a:rPr>
              <a:t>Efetuar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estabelecidas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cláusula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Contrato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dar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CONTRATADA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condições necessárias para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regular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462240"/>
              </a:tabLst>
            </a:pPr>
            <a:r>
              <a:rPr b="0" lang="pt-BR" sz="1050" spc="-21" strike="noStrike">
                <a:latin typeface="Times New Roman"/>
              </a:rPr>
              <a:t>Ocorrendo atraso </a:t>
            </a:r>
            <a:r>
              <a:rPr b="0" lang="pt-BR" sz="1050" spc="-12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pagamento </a:t>
            </a:r>
            <a:r>
              <a:rPr b="0" lang="pt-BR" sz="1050" spc="-15" strike="noStrike">
                <a:latin typeface="Times New Roman"/>
              </a:rPr>
              <a:t>por </a:t>
            </a:r>
            <a:r>
              <a:rPr b="0" lang="pt-BR" sz="1050" spc="-21" strike="noStrike">
                <a:latin typeface="Times New Roman"/>
              </a:rPr>
              <a:t>culpa exclusiva </a:t>
            </a:r>
            <a:r>
              <a:rPr b="0" lang="pt-BR" sz="1050" spc="-15" strike="noStrike">
                <a:latin typeface="Times New Roman"/>
              </a:rPr>
              <a:t>da </a:t>
            </a:r>
            <a:r>
              <a:rPr b="0" lang="pt-BR" sz="1050" spc="-21" strike="noStrike">
                <a:latin typeface="Times New Roman"/>
              </a:rPr>
              <a:t>CONTRATANTE,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26" strike="noStrike">
                <a:latin typeface="Times New Roman"/>
              </a:rPr>
              <a:t>pagamento </a:t>
            </a:r>
            <a:r>
              <a:rPr b="0" lang="pt-BR" sz="1050" spc="-21" strike="noStrike">
                <a:latin typeface="Times New Roman"/>
              </a:rPr>
              <a:t>será </a:t>
            </a:r>
            <a:r>
              <a:rPr b="0" lang="pt-BR" sz="1050" spc="-26" strike="noStrike">
                <a:latin typeface="Times New Roman"/>
              </a:rPr>
              <a:t>realizado 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acrescido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de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atualização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financeira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de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0,5%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a.d.(zero vírgula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cinco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por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cento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ao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dia).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462240"/>
              </a:tabLst>
            </a:pPr>
            <a:r>
              <a:rPr b="0" lang="pt-BR" sz="1050" spc="-21" strike="noStrike">
                <a:latin typeface="Times New Roman"/>
              </a:rPr>
              <a:t>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1" strike="noStrike">
                <a:latin typeface="Times New Roman"/>
              </a:rPr>
              <a:t>hipótese definida </a:t>
            </a:r>
            <a:r>
              <a:rPr b="0" lang="pt-BR" sz="1050" spc="-12" strike="noStrike">
                <a:latin typeface="Times New Roman"/>
              </a:rPr>
              <a:t>em </a:t>
            </a:r>
            <a:r>
              <a:rPr b="0" lang="pt-BR" sz="1050" spc="-21" strike="noStrike">
                <a:latin typeface="Times New Roman"/>
              </a:rPr>
              <a:t>10.2,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6" strike="noStrike">
                <a:latin typeface="Times New Roman"/>
              </a:rPr>
              <a:t>CONTRATADA </a:t>
            </a:r>
            <a:r>
              <a:rPr b="0" lang="pt-BR" sz="1050" spc="-21" strike="noStrike">
                <a:latin typeface="Times New Roman"/>
              </a:rPr>
              <a:t>fica obrigada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6" strike="noStrike">
                <a:latin typeface="Times New Roman"/>
              </a:rPr>
              <a:t>emitir </a:t>
            </a:r>
            <a:r>
              <a:rPr b="0" lang="pt-BR" sz="1050" spc="-21" strike="noStrike">
                <a:latin typeface="Times New Roman"/>
              </a:rPr>
              <a:t>fatura </a:t>
            </a:r>
            <a:r>
              <a:rPr b="0" lang="pt-BR" sz="1050" spc="-26" strike="noStrike">
                <a:latin typeface="Times New Roman"/>
              </a:rPr>
              <a:t>suplementar, </a:t>
            </a:r>
            <a:r>
              <a:rPr b="0" lang="pt-BR" sz="1050" spc="-21" strike="noStrike">
                <a:latin typeface="Times New Roman"/>
              </a:rPr>
              <a:t>identifican- </a:t>
            </a:r>
            <a:r>
              <a:rPr b="0" lang="pt-BR" sz="1050" spc="-15" strike="noStrike">
                <a:latin typeface="Times New Roman"/>
              </a:rPr>
              <a:t> do </a:t>
            </a:r>
            <a:r>
              <a:rPr b="0" lang="pt-BR" sz="1050" spc="-12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forma clara </a:t>
            </a:r>
            <a:r>
              <a:rPr b="0" lang="pt-BR" sz="1050" spc="-15" strike="noStrike">
                <a:latin typeface="Times New Roman"/>
              </a:rPr>
              <a:t>que </a:t>
            </a:r>
            <a:r>
              <a:rPr b="0" lang="pt-BR" sz="1050" spc="-12" strike="noStrike">
                <a:latin typeface="Times New Roman"/>
              </a:rPr>
              <a:t>se </a:t>
            </a:r>
            <a:r>
              <a:rPr b="0" lang="pt-BR" sz="1050" spc="-21" strike="noStrike">
                <a:latin typeface="Times New Roman"/>
              </a:rPr>
              <a:t>trata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valor pertinente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26" strike="noStrike">
                <a:latin typeface="Times New Roman"/>
              </a:rPr>
              <a:t>atualização financeira </a:t>
            </a:r>
            <a:r>
              <a:rPr b="0" lang="pt-BR" sz="1050" spc="-21" strike="noStrike">
                <a:latin typeface="Times New Roman"/>
              </a:rPr>
              <a:t>originária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6" strike="noStrike">
                <a:latin typeface="Times New Roman"/>
              </a:rPr>
              <a:t>pagamento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fatura </a:t>
            </a:r>
            <a:r>
              <a:rPr b="0" lang="pt-BR" sz="1050" spc="-12" strike="noStrike">
                <a:latin typeface="Times New Roman"/>
              </a:rPr>
              <a:t>em </a:t>
            </a:r>
            <a:r>
              <a:rPr b="0" lang="pt-BR" sz="1050" spc="-15" strike="noStrike">
                <a:latin typeface="Times New Roman"/>
              </a:rPr>
              <a:t>atra-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so</a:t>
            </a:r>
            <a:r>
              <a:rPr b="0" lang="pt-BR" sz="1050" spc="-46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por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inadimplemento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da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CONTRATANTE.</a:t>
            </a:r>
            <a:endParaRPr b="0" lang="pt-BR" sz="1050" spc="-1" strike="noStrike">
              <a:latin typeface="Arial"/>
            </a:endParaRPr>
          </a:p>
          <a:p>
            <a:pPr lvl="1" marL="462240" indent="-449640">
              <a:lnSpc>
                <a:spcPts val="1154"/>
              </a:lnSpc>
              <a:buClr>
                <a:srgbClr val="000000"/>
              </a:buClr>
              <a:buFont typeface="StarSymbol"/>
              <a:buAutoNum type="arabicPeriod"/>
              <a:tabLst>
                <a:tab algn="l" pos="461520"/>
                <a:tab algn="l" pos="462240"/>
              </a:tabLst>
            </a:pPr>
            <a:r>
              <a:rPr b="0" lang="pt-BR" sz="1050" spc="-7" strike="noStrike">
                <a:latin typeface="Times New Roman"/>
              </a:rPr>
              <a:t>Acompanhar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fiscalizar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 por meio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7" strike="noStrike">
                <a:latin typeface="Times New Roman"/>
              </a:rPr>
              <a:t> representante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designado;</a:t>
            </a:r>
            <a:endParaRPr b="0" lang="pt-BR" sz="1050" spc="-1" strike="noStrike">
              <a:latin typeface="Arial"/>
            </a:endParaRPr>
          </a:p>
          <a:p>
            <a:pPr lvl="1" marL="462240" indent="-449640">
              <a:lnSpc>
                <a:spcPts val="1236"/>
              </a:lnSpc>
              <a:buClr>
                <a:srgbClr val="000000"/>
              </a:buClr>
              <a:buFont typeface="StarSymbol"/>
              <a:buAutoNum type="arabicPeriod"/>
              <a:tabLst>
                <a:tab algn="l" pos="461520"/>
                <a:tab algn="l" pos="462240"/>
              </a:tabLst>
            </a:pPr>
            <a:r>
              <a:rPr b="0" lang="pt-BR" sz="1050" spc="-7" strike="noStrike">
                <a:latin typeface="Times New Roman"/>
              </a:rPr>
              <a:t>Aplicar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-7" strike="noStrike">
                <a:latin typeface="Times New Roman"/>
              </a:rPr>
              <a:t> Contratada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penalidades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regulamentares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 contratuais;</a:t>
            </a:r>
            <a:endParaRPr b="0" lang="pt-BR" sz="1050" spc="-1" strike="noStrike">
              <a:latin typeface="Arial"/>
            </a:endParaRPr>
          </a:p>
          <a:p>
            <a:pPr marL="211320" indent="-19944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StarSymbol"/>
              <a:buAutoNum type="arabicPeriod" startAt="11"/>
              <a:tabLst>
                <a:tab algn="l" pos="21204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RECURSOS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ORÇAMENTÁRIOS</a:t>
            </a:r>
            <a:endParaRPr b="0" lang="pt-BR" sz="1050" spc="-1" strike="noStrike">
              <a:latin typeface="Arial"/>
            </a:endParaRPr>
          </a:p>
          <a:p>
            <a:pPr lvl="1" marL="12600" indent="-449640">
              <a:lnSpc>
                <a:spcPts val="1210"/>
              </a:lnSpc>
              <a:spcBef>
                <a:spcPts val="6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recursos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orçamentários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destinados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licitado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estão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contas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dotações:</a:t>
            </a:r>
            <a:endParaRPr b="0" lang="pt-BR" sz="1050" spc="-1" strike="noStrike">
              <a:latin typeface="Arial"/>
            </a:endParaRPr>
          </a:p>
          <a:p>
            <a:pPr marL="78840">
              <a:lnSpc>
                <a:spcPts val="1179"/>
              </a:lnSpc>
              <a:buNone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3.3.90.30.17.00.00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MATERIAL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(CONSUMO) (Principal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1566)</a:t>
            </a:r>
            <a:endParaRPr b="0" lang="pt-BR" sz="1050" spc="-1" strike="noStrike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550"/>
              </a:spcBef>
              <a:buNone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4.4.90.52.35.00.00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PROCESSAMENTO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DADOS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(Principal 1574)</a:t>
            </a:r>
            <a:endParaRPr b="0" lang="pt-BR" sz="1050" spc="-1" strike="noStrike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519"/>
              </a:spcBef>
              <a:buNone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4.4.90.52.41.00.00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7" strike="noStrike">
                <a:latin typeface="Times New Roman"/>
              </a:rPr>
              <a:t> COMPUTADORES</a:t>
            </a:r>
            <a:r>
              <a:rPr b="0" lang="pt-BR" sz="1050" spc="-1" strike="noStrike">
                <a:latin typeface="Times New Roman"/>
              </a:rPr>
              <a:t> (</a:t>
            </a:r>
            <a:r>
              <a:rPr b="0" lang="pt-BR" sz="1050" spc="-7" strike="noStrike">
                <a:latin typeface="Times New Roman"/>
              </a:rPr>
              <a:t> Principal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1574)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78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79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8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76199FC6-662C-460F-9924-9980D3183A3F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bject 2"/>
          <p:cNvSpPr/>
          <p:nvPr/>
        </p:nvSpPr>
        <p:spPr>
          <a:xfrm>
            <a:off x="3705840" y="7240320"/>
            <a:ext cx="3282480" cy="360"/>
          </a:xfrm>
          <a:custGeom>
            <a:avLst/>
            <a:gdLst/>
            <a:ahLst/>
            <a:rect l="l" t="t" r="r" b="b"/>
            <a:pathLst>
              <a:path w="3282950" h="0">
                <a:moveTo>
                  <a:pt x="0" y="0"/>
                </a:moveTo>
                <a:lnTo>
                  <a:pt x="3282949" y="0"/>
                </a:lnTo>
              </a:path>
            </a:pathLst>
          </a:custGeom>
          <a:noFill/>
          <a:ln w="571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object 3"/>
          <p:cNvSpPr/>
          <p:nvPr/>
        </p:nvSpPr>
        <p:spPr>
          <a:xfrm>
            <a:off x="1069200" y="437040"/>
            <a:ext cx="5965560" cy="777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1494720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149472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236"/>
              </a:lnSpc>
              <a:buNone/>
            </a:pP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XO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II</a:t>
            </a:r>
            <a:endParaRPr b="0" lang="pt-BR" sz="1050" spc="-1" strike="noStrike">
              <a:latin typeface="Arial"/>
            </a:endParaRPr>
          </a:p>
          <a:p>
            <a:pPr marL="1280160" algn="ctr">
              <a:lnSpc>
                <a:spcPts val="1210"/>
              </a:lnSpc>
              <a:spcBef>
                <a:spcPts val="60"/>
              </a:spcBef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PROCESSO LICITATÓRIO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08/2022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PREGÃO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ELETRÔNICO N°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06/2022</a:t>
            </a:r>
            <a:endParaRPr b="0" lang="pt-BR" sz="1050" spc="-1" strike="noStrike">
              <a:latin typeface="Arial"/>
            </a:endParaRPr>
          </a:p>
          <a:p>
            <a:pPr marL="128016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128016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534680">
              <a:lnSpc>
                <a:spcPct val="100000"/>
              </a:lnSpc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MODELO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DECLARAÇÃO</a:t>
            </a:r>
            <a:endParaRPr b="0" lang="pt-BR" sz="1050" spc="-1" strike="noStrike">
              <a:latin typeface="Arial"/>
            </a:endParaRPr>
          </a:p>
          <a:p>
            <a:pPr marL="153468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1534680">
              <a:lnSpc>
                <a:spcPct val="100000"/>
              </a:lnSpc>
              <a:spcBef>
                <a:spcPts val="1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4406400"/>
                <a:tab algn="l" pos="5754960"/>
              </a:tabLst>
            </a:pPr>
            <a:r>
              <a:rPr b="0" lang="pt-BR" sz="1050" spc="-7" strike="noStrike">
                <a:latin typeface="Times New Roman"/>
              </a:rPr>
              <a:t>(NOME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EMPRESA)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CNPJ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nº.</a:t>
            </a:r>
            <a:r>
              <a:rPr b="0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/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spcBef>
                <a:spcPts val="54"/>
              </a:spcBef>
              <a:buNone/>
              <a:tabLst>
                <a:tab algn="l" pos="390600"/>
                <a:tab algn="l" pos="4406400"/>
                <a:tab algn="l" pos="5805720"/>
              </a:tabLst>
            </a:pP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  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-7" strike="noStrike">
                <a:latin typeface="Times New Roman"/>
              </a:rPr>
              <a:t> sediada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(endereço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completo, </a:t>
            </a:r>
            <a:r>
              <a:rPr b="0" lang="pt-BR" sz="1050" spc="-1" strike="noStrike">
                <a:latin typeface="Times New Roman"/>
              </a:rPr>
              <a:t>telefo-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ne,</a:t>
            </a:r>
            <a:r>
              <a:rPr b="0" lang="pt-BR" sz="1050" spc="5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fax</a:t>
            </a:r>
            <a:r>
              <a:rPr b="0" lang="pt-BR" sz="1050" spc="53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5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e-mail</a:t>
            </a:r>
            <a:r>
              <a:rPr b="0" lang="pt-BR" sz="1050" spc="4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atualizados)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intermédio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representante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infra-assinado,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Processo</a:t>
            </a:r>
            <a:r>
              <a:rPr b="1" lang="pt-BR" sz="1050" spc="2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Licitatório</a:t>
            </a:r>
            <a:r>
              <a:rPr b="1" lang="pt-BR" sz="1050" spc="2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nº.</a:t>
            </a:r>
            <a:r>
              <a:rPr b="1" lang="pt-BR" sz="1050" spc="1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08/2022</a:t>
            </a:r>
            <a:r>
              <a:rPr b="1" lang="pt-BR" sz="1050" spc="29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 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Modalidade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Eletrônico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Nº06/2022</a:t>
            </a:r>
            <a:r>
              <a:rPr b="0" lang="pt-BR" sz="1050" spc="-7" strike="noStrike">
                <a:latin typeface="Times New Roman"/>
              </a:rPr>
              <a:t>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DECLARA,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expressamente,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 penalidades cabíveis,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que:</a:t>
            </a:r>
            <a:endParaRPr b="0" lang="pt-BR" sz="1050" spc="-1" strike="noStrike">
              <a:latin typeface="Arial"/>
            </a:endParaRPr>
          </a:p>
          <a:p>
            <a:pPr marL="12600" indent="-216000">
              <a:lnSpc>
                <a:spcPts val="1219"/>
              </a:lnSpc>
              <a:spcBef>
                <a:spcPts val="34"/>
              </a:spcBef>
              <a:buClr>
                <a:srgbClr val="000000"/>
              </a:buClr>
              <a:buSzPct val="105000"/>
              <a:buFont typeface="StarSymbol"/>
              <a:buAutoNum type="alphaLcParenR"/>
              <a:tabLst>
                <a:tab algn="l" pos="250920"/>
                <a:tab algn="l" pos="251640"/>
              </a:tabLst>
            </a:pPr>
            <a:r>
              <a:rPr b="0" lang="pt-BR" sz="1050" spc="-7" strike="noStrike">
                <a:latin typeface="Times New Roman"/>
              </a:rPr>
              <a:t>detém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conhecimento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parâmetros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elementos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integralmente aos requisitos constantes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supra;</a:t>
            </a:r>
            <a:endParaRPr b="0" lang="pt-BR" sz="1050" spc="-1" strike="noStrike">
              <a:latin typeface="Arial"/>
            </a:endParaRPr>
          </a:p>
          <a:p>
            <a:pPr marL="12600" indent="-216000">
              <a:lnSpc>
                <a:spcPts val="1219"/>
              </a:lnSpc>
              <a:spcBef>
                <a:spcPts val="40"/>
              </a:spcBef>
              <a:buClr>
                <a:srgbClr val="000000"/>
              </a:buClr>
              <a:buSzPct val="105000"/>
              <a:buFont typeface="StarSymbol"/>
              <a:buAutoNum type="alphaLcParenR"/>
              <a:tabLst>
                <a:tab algn="l" pos="261000"/>
                <a:tab algn="l" pos="261720"/>
              </a:tabLst>
            </a:pP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inexiste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superveniente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impeditivo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32,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§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2º,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nº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alterações;</a:t>
            </a:r>
            <a:endParaRPr b="0" lang="pt-BR" sz="1050" spc="-1" strike="noStrike">
              <a:latin typeface="Arial"/>
            </a:endParaRPr>
          </a:p>
          <a:p>
            <a:pPr marL="12600" indent="-216000">
              <a:lnSpc>
                <a:spcPts val="1219"/>
              </a:lnSpc>
              <a:spcBef>
                <a:spcPts val="31"/>
              </a:spcBef>
              <a:buClr>
                <a:srgbClr val="000000"/>
              </a:buClr>
              <a:buSzPct val="105000"/>
              <a:buFont typeface="StarSymbol"/>
              <a:buAutoNum type="alphaLcParenR"/>
              <a:tabLst>
                <a:tab algn="l" pos="249480"/>
                <a:tab algn="l" pos="250200"/>
              </a:tabLst>
            </a:pP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está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inadimplente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fornecimento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itens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serviços,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descumpriu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quaisquer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contratações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Administração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Federal,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Estadual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Municipal;</a:t>
            </a:r>
            <a:endParaRPr b="0" lang="pt-BR" sz="1050" spc="-1" strike="noStrike">
              <a:latin typeface="Arial"/>
            </a:endParaRPr>
          </a:p>
          <a:p>
            <a:pPr marL="256680" indent="-243720">
              <a:lnSpc>
                <a:spcPts val="1210"/>
              </a:lnSpc>
              <a:buClr>
                <a:srgbClr val="000000"/>
              </a:buClr>
              <a:buSzPct val="105000"/>
              <a:buFont typeface="StarSymbol"/>
              <a:buAutoNum type="alphaLcParenR"/>
              <a:tabLst>
                <a:tab algn="l" pos="255960"/>
                <a:tab algn="l" pos="256680"/>
              </a:tabLst>
            </a:pP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inexistência,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quadro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sócios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empregados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vínculo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parentesco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linha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reta,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55960"/>
                <a:tab algn="l" pos="256680"/>
              </a:tabLst>
            </a:pPr>
            <a:r>
              <a:rPr b="0" lang="pt-BR" sz="1050" spc="-7" strike="noStrike">
                <a:latin typeface="Times New Roman"/>
              </a:rPr>
              <a:t>colateral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por afinidade até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terceiro grau, ou, ainda, que sejam cônjuges ou companheiros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ocupantes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quadro de pessoal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Câmara Municipal, nos cargos de direção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chefia ou exercentes de função gratificada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mesma natureza, bem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seus agentes políticos.</a:t>
            </a:r>
            <a:endParaRPr b="0" lang="pt-BR" sz="1050" spc="-1" strike="noStrike">
              <a:latin typeface="Arial"/>
            </a:endParaRPr>
          </a:p>
          <a:p>
            <a:pPr marL="241200" indent="-228600" algn="just">
              <a:lnSpc>
                <a:spcPts val="1205"/>
              </a:lnSpc>
              <a:buClr>
                <a:srgbClr val="000000"/>
              </a:buClr>
              <a:buSzPct val="105000"/>
              <a:buFont typeface="StarSymbol"/>
              <a:buAutoNum type="alphaLcParenR" startAt="5"/>
              <a:tabLst>
                <a:tab algn="l" pos="241200"/>
              </a:tabLst>
            </a:pP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disposto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inciso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V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art.27,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acrescido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9.854/99,que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32" strike="noStrike">
                <a:latin typeface="Times New Roman"/>
              </a:rPr>
              <a:t>em-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"/>
              </a:spcBef>
              <a:buNone/>
              <a:tabLst>
                <a:tab algn="l" pos="241200"/>
              </a:tabLst>
            </a:pPr>
            <a:r>
              <a:rPr b="0" lang="pt-BR" sz="1050" spc="-7" strike="noStrike">
                <a:latin typeface="Times New Roman"/>
              </a:rPr>
              <a:t>prega menor de dezoito anos em trabalho noturno, perigoso ou insalubre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não emprega menor de dezesseis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anos. Ressalva: </a:t>
            </a:r>
            <a:r>
              <a:rPr b="0" lang="pt-BR" sz="1050" spc="-1" strike="noStrike">
                <a:latin typeface="Times New Roman"/>
              </a:rPr>
              <a:t>(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)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emprega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menor,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partir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quatorze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 condição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aprendiz.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  <a:buNone/>
              <a:tabLst>
                <a:tab algn="l" pos="241200"/>
              </a:tabLst>
            </a:pP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6"/>
              </a:spcBef>
              <a:buNone/>
              <a:tabLst>
                <a:tab algn="l" pos="241200"/>
              </a:tabLst>
            </a:pPr>
            <a:r>
              <a:rPr b="0" lang="pt-BR" sz="1050" spc="-7" strike="noStrike">
                <a:latin typeface="Times New Roman"/>
              </a:rPr>
              <a:t>Obs.: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caso afirmativo, assinalar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 ressalva acima.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2412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  <a:tabLst>
                <a:tab algn="l" pos="241200"/>
              </a:tabLst>
            </a:pPr>
            <a:endParaRPr b="0" lang="pt-BR" sz="1050" spc="-1" strike="noStrike">
              <a:latin typeface="Arial"/>
            </a:endParaRPr>
          </a:p>
          <a:p>
            <a:pPr marL="3266280">
              <a:lnSpc>
                <a:spcPct val="100000"/>
              </a:lnSpc>
              <a:buNone/>
              <a:tabLst>
                <a:tab algn="l" pos="3799800"/>
                <a:tab algn="l" pos="4629240"/>
                <a:tab algn="l" pos="5487120"/>
              </a:tabLst>
            </a:pP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2022.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83" name="object 4"/>
          <p:cNvSpPr/>
          <p:nvPr/>
        </p:nvSpPr>
        <p:spPr>
          <a:xfrm>
            <a:off x="1069200" y="7222680"/>
            <a:ext cx="4094280" cy="127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(assinatura do representante legal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Empresa)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588480"/>
              </a:tabLst>
            </a:pPr>
            <a:r>
              <a:rPr b="0" lang="pt-BR" sz="1050" spc="-7" strike="noStrike">
                <a:latin typeface="Times New Roman"/>
              </a:rPr>
              <a:t>Nome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declarante: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  <a:tabLst>
                <a:tab algn="l" pos="358848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3585960"/>
              </a:tabLst>
            </a:pPr>
            <a:r>
              <a:rPr b="0" lang="pt-BR" sz="1050" spc="-7" strike="noStrike">
                <a:latin typeface="Times New Roman"/>
              </a:rPr>
              <a:t>Cargo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declarante: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  <a:tabLst>
                <a:tab algn="l" pos="358596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4081320"/>
              </a:tabLst>
            </a:pPr>
            <a:r>
              <a:rPr b="0" lang="pt-BR" sz="1050" spc="-7" strike="noStrike">
                <a:latin typeface="Times New Roman"/>
              </a:rPr>
              <a:t>Nº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7" strike="noStrike">
                <a:latin typeface="Times New Roman"/>
              </a:rPr>
              <a:t> cédula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identidade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 órgão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emitente: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84" name="object 5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85" name="object 6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39CA200F-A812-4202-9078-221A86FFED55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bject 2"/>
          <p:cNvSpPr/>
          <p:nvPr/>
        </p:nvSpPr>
        <p:spPr>
          <a:xfrm>
            <a:off x="1069200" y="437040"/>
            <a:ext cx="5958000" cy="351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396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396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4320" algn="ctr">
              <a:lnSpc>
                <a:spcPts val="1236"/>
              </a:lnSpc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AN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X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</a:t>
            </a:r>
            <a:r>
              <a:rPr b="1" lang="pt-BR" sz="1050" spc="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II</a:t>
            </a:r>
            <a:endParaRPr b="0" lang="pt-BR" sz="1050" spc="-1" strike="noStrike">
              <a:latin typeface="Arial"/>
            </a:endParaRPr>
          </a:p>
          <a:p>
            <a:pPr marL="1819440" algn="ctr">
              <a:lnSpc>
                <a:spcPts val="1210"/>
              </a:lnSpc>
              <a:spcBef>
                <a:spcPts val="60"/>
              </a:spcBef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PROCESSO LICITATÓRIO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08/2022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PREGÃO ELETRÔNICO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06/2022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PROPOSTA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FINANCEIRA</a:t>
            </a:r>
            <a:endParaRPr b="0" lang="pt-BR" sz="1050" spc="-1" strike="noStrike">
              <a:latin typeface="Arial"/>
            </a:endParaRPr>
          </a:p>
          <a:p>
            <a:pPr marL="181944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99440">
              <a:lnSpc>
                <a:spcPts val="1236"/>
              </a:lnSpc>
              <a:buNone/>
            </a:pPr>
            <a:r>
              <a:rPr b="1" lang="pt-BR" sz="1050" spc="-1" strike="noStrike">
                <a:latin typeface="Times New Roman"/>
              </a:rPr>
              <a:t>À</a:t>
            </a:r>
            <a:endParaRPr b="0" lang="pt-BR" sz="1050" spc="-1" strike="noStrike">
              <a:latin typeface="Arial"/>
            </a:endParaRPr>
          </a:p>
          <a:p>
            <a:pPr marL="199440">
              <a:lnSpc>
                <a:spcPts val="1236"/>
              </a:lnSpc>
              <a:buNone/>
            </a:pPr>
            <a:r>
              <a:rPr b="1" lang="pt-BR" sz="1050" spc="-7" strike="noStrike">
                <a:latin typeface="Times New Roman"/>
              </a:rPr>
              <a:t>Câmara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Municipal de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Uruguaiana</a:t>
            </a:r>
            <a:endParaRPr b="0" lang="pt-BR" sz="1050" spc="-1" strike="noStrike">
              <a:latin typeface="Arial"/>
            </a:endParaRPr>
          </a:p>
          <a:p>
            <a:pPr marL="199440">
              <a:lnSpc>
                <a:spcPct val="100000"/>
              </a:lnSpc>
              <a:spcBef>
                <a:spcPts val="1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Assunto: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Financeira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  <a:tabLst>
                <a:tab algn="l" pos="3069720"/>
              </a:tabLst>
            </a:pPr>
            <a:r>
              <a:rPr b="0" lang="pt-BR" sz="1050" spc="-7" strike="noStrike">
                <a:latin typeface="Times New Roman"/>
              </a:rPr>
              <a:t>Razão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Social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Empresa: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522160"/>
              </a:tabLst>
            </a:pPr>
            <a:r>
              <a:rPr b="0" lang="pt-BR" sz="1050" spc="-7" strike="noStrike">
                <a:latin typeface="Times New Roman"/>
              </a:rPr>
              <a:t>CNPJ: 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522160"/>
              </a:tabLst>
            </a:pPr>
            <a:endParaRPr b="0" lang="pt-BR" sz="1050" spc="-1" strike="noStrike">
              <a:latin typeface="Arial"/>
            </a:endParaRPr>
          </a:p>
          <a:p>
            <a:pPr marL="12600" indent="449640" algn="just">
              <a:lnSpc>
                <a:spcPts val="1210"/>
              </a:lnSpc>
              <a:buNone/>
              <a:tabLst>
                <a:tab algn="l" pos="0"/>
              </a:tabLst>
            </a:pPr>
            <a:r>
              <a:rPr b="0" lang="pt-BR" sz="1050" spc="-7" strike="noStrike">
                <a:latin typeface="Times New Roman"/>
              </a:rPr>
              <a:t>Encaminhamos,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comercial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referente</a:t>
            </a:r>
            <a:r>
              <a:rPr b="0" lang="pt-BR" sz="1050" spc="-1" strike="noStrike">
                <a:latin typeface="Times New Roman"/>
              </a:rPr>
              <a:t> ao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declarando que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preço abaixo ofertado estão incluídos todos os custos referentes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cumprimento do objeto,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bem 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tributos,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frete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outros.</a:t>
            </a:r>
            <a:endParaRPr b="0" lang="pt-BR" sz="1050" spc="-1" strike="noStrike">
              <a:latin typeface="Arial"/>
            </a:endParaRPr>
          </a:p>
        </p:txBody>
      </p:sp>
      <p:graphicFrame>
        <p:nvGraphicFramePr>
          <p:cNvPr id="188" name="object 3"/>
          <p:cNvGraphicFramePr/>
          <p:nvPr/>
        </p:nvGraphicFramePr>
        <p:xfrm>
          <a:off x="1077480" y="4070520"/>
          <a:ext cx="5939280" cy="613080"/>
        </p:xfrm>
        <a:graphic>
          <a:graphicData uri="http://schemas.openxmlformats.org/drawingml/2006/table">
            <a:tbl>
              <a:tblPr/>
              <a:tblGrid>
                <a:gridCol w="538200"/>
                <a:gridCol w="507960"/>
                <a:gridCol w="2158920"/>
                <a:gridCol w="973800"/>
                <a:gridCol w="1005480"/>
                <a:gridCol w="754920"/>
              </a:tblGrid>
              <a:tr h="500040">
                <a:tc>
                  <a:txBody>
                    <a:bodyPr lIns="0" rIns="0" tIns="28440" bIns="0" anchor="t">
                      <a:noAutofit/>
                    </a:bodyPr>
                    <a:p>
                      <a:pPr marL="13716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14472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Qtd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57348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Descrição</a:t>
                      </a:r>
                      <a:r>
                        <a:rPr b="1" lang="pt-BR" sz="1050" spc="-26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r>
                        <a:rPr b="1" lang="pt-BR" sz="1050" spc="-2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272880" indent="-19080">
                        <a:lnSpc>
                          <a:spcPts val="1210"/>
                        </a:lnSpc>
                        <a:spcBef>
                          <a:spcPts val="306"/>
                        </a:spcBef>
                        <a:buNone/>
                        <a:tabLst>
                          <a:tab algn="l" pos="0"/>
                        </a:tabLst>
                      </a:pPr>
                      <a:r>
                        <a:rPr b="1" lang="pt-BR" sz="1050" spc="-1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</a:t>
                      </a:r>
                      <a:r>
                        <a:rPr b="1" lang="pt-BR" sz="105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e 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8388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Preço</a:t>
                      </a:r>
                      <a:r>
                        <a:rPr b="1" lang="pt-BR" sz="1050" spc="-3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Unitário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4716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Preço</a:t>
                      </a:r>
                      <a:r>
                        <a:rPr b="1" lang="pt-BR" sz="1050" spc="-4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9680"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9" name="object 4"/>
          <p:cNvSpPr/>
          <p:nvPr/>
        </p:nvSpPr>
        <p:spPr>
          <a:xfrm>
            <a:off x="1069200" y="4822200"/>
            <a:ext cx="5966280" cy="344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Obs.: Validade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60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(sessenta) dias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 contar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envelope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 indent="449640" algn="just">
              <a:lnSpc>
                <a:spcPts val="121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pt-BR" sz="1050" spc="-7" strike="noStrike">
                <a:latin typeface="Times New Roman"/>
              </a:rPr>
              <a:t>Declaramos, ainda, que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produtos oferecidos são novos/sem uso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dispõem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todos os requisitos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características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conhecimento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aspectos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relativos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manifestamos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concordância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 as condições estabelecidas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marL="12600" indent="449640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ts val="1210"/>
              </a:lnSpc>
              <a:buNone/>
              <a:tabLst>
                <a:tab algn="l" pos="0"/>
              </a:tabLst>
            </a:pPr>
            <a:r>
              <a:rPr b="1" lang="pt-BR" sz="1050" spc="-7" strike="noStrike">
                <a:latin typeface="Times New Roman"/>
              </a:rPr>
              <a:t>Dados</a:t>
            </a:r>
            <a:r>
              <a:rPr b="1" lang="pt-BR" sz="1050" spc="-3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da</a:t>
            </a:r>
            <a:r>
              <a:rPr b="1" lang="pt-BR" sz="1050" spc="-3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Licitante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az</a:t>
            </a:r>
            <a:r>
              <a:rPr b="0" lang="pt-BR" sz="1050" spc="-12" strike="noStrike">
                <a:latin typeface="Times New Roman"/>
              </a:rPr>
              <a:t>ã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S</a:t>
            </a:r>
            <a:r>
              <a:rPr b="0" lang="pt-BR" sz="1050" spc="-1" strike="noStrike">
                <a:latin typeface="Times New Roman"/>
              </a:rPr>
              <a:t>oc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l</a:t>
            </a:r>
            <a:r>
              <a:rPr b="0" lang="pt-BR" sz="1050" spc="-15" strike="noStrike">
                <a:latin typeface="Times New Roman"/>
              </a:rPr>
              <a:t>: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60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7" strike="noStrike">
                <a:latin typeface="Times New Roman"/>
              </a:rPr>
              <a:t>P</a:t>
            </a:r>
            <a:r>
              <a:rPr b="0" lang="pt-BR" sz="1050" spc="-1" strike="noStrike">
                <a:latin typeface="Times New Roman"/>
              </a:rPr>
              <a:t>J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º</a:t>
            </a:r>
            <a:r>
              <a:rPr b="0" lang="pt-BR" sz="1050" spc="-7" strike="noStrike">
                <a:latin typeface="Times New Roman"/>
              </a:rPr>
              <a:t>: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                                                                    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Endereço: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(Logradouro, complemento,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bairro,</a:t>
            </a:r>
            <a:r>
              <a:rPr b="0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cidade,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CEP)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Telefone: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ts val="1179"/>
              </a:lnSpc>
              <a:buNone/>
              <a:tabLst>
                <a:tab algn="l" pos="3314880"/>
              </a:tabLst>
            </a:pPr>
            <a:r>
              <a:rPr b="0" i="1" lang="pt-BR" sz="1050" spc="-7" strike="noStrike">
                <a:latin typeface="Times New Roman"/>
              </a:rPr>
              <a:t>E-mail: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ct val="100000"/>
              </a:lnSpc>
              <a:spcBef>
                <a:spcPts val="34"/>
              </a:spcBef>
              <a:buNone/>
              <a:tabLst>
                <a:tab algn="l" pos="3314880"/>
              </a:tabLst>
            </a:pPr>
            <a:endParaRPr b="0" lang="pt-BR" sz="1050" spc="-1" strike="noStrike">
              <a:latin typeface="Arial"/>
            </a:endParaRPr>
          </a:p>
          <a:p>
            <a:pPr marL="12600" indent="2432160" algn="just">
              <a:lnSpc>
                <a:spcPts val="1210"/>
              </a:lnSpc>
              <a:buNone/>
              <a:tabLst>
                <a:tab algn="l" pos="3269520"/>
                <a:tab algn="l" pos="3320280"/>
              </a:tabLst>
            </a:pPr>
            <a:r>
              <a:rPr b="0" lang="pt-BR" sz="1050" spc="-7" strike="noStrike">
                <a:latin typeface="Times New Roman"/>
              </a:rPr>
              <a:t>Banco: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Agência: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5" strike="noStrike">
                <a:latin typeface="Times New Roman"/>
              </a:rPr>
              <a:t>C</a:t>
            </a:r>
            <a:r>
              <a:rPr b="0" lang="pt-BR" sz="1050" spc="-1" strike="noStrike">
                <a:latin typeface="Times New Roman"/>
              </a:rPr>
              <a:t>on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12" strike="noStrike">
                <a:latin typeface="Times New Roman"/>
              </a:rPr>
              <a:t>n</a:t>
            </a:r>
            <a:r>
              <a:rPr b="0" lang="pt-BR" sz="1050" spc="-1" strike="noStrike">
                <a:latin typeface="Times New Roman"/>
              </a:rPr>
              <a:t>º</a:t>
            </a:r>
            <a:r>
              <a:rPr b="0" lang="pt-BR" sz="1050" spc="-7" strike="noStrike">
                <a:latin typeface="Times New Roman"/>
              </a:rPr>
              <a:t>: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ct val="100000"/>
              </a:lnSpc>
              <a:spcBef>
                <a:spcPts val="34"/>
              </a:spcBef>
              <a:buNone/>
              <a:tabLst>
                <a:tab algn="l" pos="3269520"/>
                <a:tab algn="l" pos="3320280"/>
              </a:tabLst>
            </a:pPr>
            <a:endParaRPr b="0" lang="pt-BR" sz="1050" spc="-1" strike="noStrike">
              <a:latin typeface="Arial"/>
            </a:endParaRPr>
          </a:p>
          <a:p>
            <a:pPr marL="12600" indent="2432160" algn="ctr">
              <a:lnSpc>
                <a:spcPct val="100000"/>
              </a:lnSpc>
              <a:buNone/>
              <a:tabLst>
                <a:tab algn="l" pos="3269520"/>
                <a:tab algn="l" pos="3320280"/>
              </a:tabLst>
            </a:pPr>
            <a:r>
              <a:rPr b="1" lang="pt-BR" sz="1050" spc="-7" strike="noStrike">
                <a:latin typeface="Times New Roman"/>
              </a:rPr>
              <a:t>Dados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Representante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Legal</a:t>
            </a: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ct val="100000"/>
              </a:lnSpc>
              <a:spcBef>
                <a:spcPts val="34"/>
              </a:spcBef>
              <a:buNone/>
              <a:tabLst>
                <a:tab algn="l" pos="3269520"/>
                <a:tab algn="l" pos="3320280"/>
              </a:tabLst>
            </a:pPr>
            <a:endParaRPr b="0" lang="pt-BR" sz="1050" spc="-1" strike="noStrike">
              <a:latin typeface="Arial"/>
            </a:endParaRPr>
          </a:p>
          <a:p>
            <a:pPr marL="12600" indent="2432160">
              <a:lnSpc>
                <a:spcPts val="1210"/>
              </a:lnSpc>
              <a:buNone/>
              <a:tabLst>
                <a:tab algn="l" pos="3269520"/>
                <a:tab algn="l" pos="3320280"/>
              </a:tabLst>
            </a:pPr>
            <a:r>
              <a:rPr b="0" lang="pt-BR" sz="1050" spc="-7" strike="noStrike">
                <a:latin typeface="Times New Roman"/>
              </a:rPr>
              <a:t>Nome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nacionalidade, estado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civil, profissão, endereço, CPF,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carteira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identidade,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cujos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são conferidos por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social/procuração.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90" name="object 5"/>
          <p:cNvSpPr/>
          <p:nvPr/>
        </p:nvSpPr>
        <p:spPr>
          <a:xfrm>
            <a:off x="3251160" y="8528760"/>
            <a:ext cx="1599120" cy="360"/>
          </a:xfrm>
          <a:custGeom>
            <a:avLst/>
            <a:gdLst/>
            <a:ahLst/>
            <a:rect l="l" t="t" r="r" b="b"/>
            <a:pathLst>
              <a:path w="1599564" h="0">
                <a:moveTo>
                  <a:pt x="0" y="0"/>
                </a:moveTo>
                <a:lnTo>
                  <a:pt x="1599266" y="0"/>
                </a:lnTo>
              </a:path>
            </a:pathLst>
          </a:custGeom>
          <a:noFill/>
          <a:ln w="533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object 6"/>
          <p:cNvSpPr/>
          <p:nvPr/>
        </p:nvSpPr>
        <p:spPr>
          <a:xfrm>
            <a:off x="3754080" y="8510400"/>
            <a:ext cx="59472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12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ssi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-15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ura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92" name="object 7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93" name="object 8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94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5D70D95A-B0CA-4455-81BB-F7770F940299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bject 2"/>
          <p:cNvSpPr/>
          <p:nvPr/>
        </p:nvSpPr>
        <p:spPr>
          <a:xfrm>
            <a:off x="1068120" y="437040"/>
            <a:ext cx="5966280" cy="492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75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756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756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744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744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744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937440" algn="ctr">
              <a:lnSpc>
                <a:spcPts val="1236"/>
              </a:lnSpc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ANEXO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IV</a:t>
            </a:r>
            <a:endParaRPr b="0" lang="pt-BR" sz="1050" spc="-1" strike="noStrike">
              <a:latin typeface="Arial"/>
            </a:endParaRPr>
          </a:p>
          <a:p>
            <a:pPr marL="1820520" algn="ctr">
              <a:lnSpc>
                <a:spcPts val="1210"/>
              </a:lnSpc>
              <a:spcBef>
                <a:spcPts val="60"/>
              </a:spcBef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PROCESSO LICITATÓRIO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08/2022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PREGÃO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ELETRÔNICO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06/2022</a:t>
            </a:r>
            <a:endParaRPr b="0" lang="pt-BR" sz="1050" spc="-1" strike="noStrike">
              <a:latin typeface="Arial"/>
            </a:endParaRPr>
          </a:p>
          <a:p>
            <a:pPr marL="182052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820520" algn="ctr">
              <a:lnSpc>
                <a:spcPct val="100000"/>
              </a:lnSpc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MINUTA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CONTRATO</a:t>
            </a:r>
            <a:endParaRPr b="0" lang="pt-BR" sz="1050" spc="-1" strike="noStrike">
              <a:latin typeface="Arial"/>
            </a:endParaRPr>
          </a:p>
          <a:p>
            <a:pPr marL="182052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182052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2174400" algn="just">
              <a:lnSpc>
                <a:spcPts val="1210"/>
              </a:lnSpc>
              <a:buNone/>
              <a:tabLst>
                <a:tab algn="l" pos="3810600"/>
              </a:tabLst>
            </a:pPr>
            <a:r>
              <a:rPr b="1" lang="pt-BR" sz="1050" spc="-7" strike="noStrike">
                <a:latin typeface="Times New Roman"/>
              </a:rPr>
              <a:t>TERMO </a:t>
            </a:r>
            <a:r>
              <a:rPr b="1" lang="pt-BR" sz="1050" spc="-1" strike="noStrike">
                <a:latin typeface="Times New Roman"/>
              </a:rPr>
              <a:t>DE </a:t>
            </a:r>
            <a:r>
              <a:rPr b="1" lang="pt-BR" sz="1050" spc="-15" strike="noStrike">
                <a:latin typeface="Times New Roman"/>
              </a:rPr>
              <a:t>CONTRATO </a:t>
            </a:r>
            <a:r>
              <a:rPr b="1" lang="pt-BR" sz="1050" spc="-7" strike="noStrike">
                <a:latin typeface="Times New Roman"/>
              </a:rPr>
              <a:t>QUE ENTRE SI CELEBRAM </a:t>
            </a:r>
            <a:r>
              <a:rPr b="1" lang="pt-BR" sz="1050" spc="-1" strike="noStrike">
                <a:latin typeface="Times New Roman"/>
              </a:rPr>
              <a:t>A </a:t>
            </a:r>
            <a:r>
              <a:rPr b="1" lang="pt-BR" sz="1050" spc="9" strike="noStrike">
                <a:latin typeface="Times New Roman"/>
              </a:rPr>
              <a:t>CÂ- </a:t>
            </a:r>
            <a:r>
              <a:rPr b="1" lang="pt-BR" sz="1050" spc="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MARA</a:t>
            </a:r>
            <a:r>
              <a:rPr b="1" lang="pt-BR" sz="1050" spc="508" strike="noStrike">
                <a:latin typeface="Times New Roman"/>
              </a:rPr>
              <a:t> </a:t>
            </a:r>
            <a:r>
              <a:rPr b="1" lang="pt-BR" sz="1050" spc="-21" strike="noStrike">
                <a:latin typeface="Times New Roman"/>
              </a:rPr>
              <a:t>MUNICIPAL</a:t>
            </a:r>
            <a:r>
              <a:rPr b="1" lang="pt-BR" sz="1050" spc="219" strike="noStrike">
                <a:latin typeface="Times New Roman"/>
              </a:rPr>
              <a:t>  </a:t>
            </a:r>
            <a:r>
              <a:rPr b="1" lang="pt-BR" sz="1050" spc="-1" strike="noStrike">
                <a:latin typeface="Times New Roman"/>
              </a:rPr>
              <a:t>DE    </a:t>
            </a:r>
            <a:r>
              <a:rPr b="1" lang="pt-BR" sz="1050" spc="-7" strike="noStrike">
                <a:latin typeface="Times New Roman"/>
              </a:rPr>
              <a:t>URUGUAIANA</a:t>
            </a:r>
            <a:r>
              <a:rPr b="1" lang="pt-BR" sz="1050" spc="508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E   A   </a:t>
            </a:r>
            <a:r>
              <a:rPr b="1" lang="pt-BR" sz="1050" spc="-7" strike="noStrike">
                <a:latin typeface="Times New Roman"/>
              </a:rPr>
              <a:t>EMPRE-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SA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1" lang="pt-BR" sz="1050" spc="-26" strike="noStrike">
                <a:latin typeface="Times New Roman"/>
              </a:rPr>
              <a:t>PARA</a:t>
            </a:r>
            <a:r>
              <a:rPr b="1" lang="pt-BR" sz="1050" spc="-21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A </a:t>
            </a:r>
            <a:r>
              <a:rPr b="1" lang="pt-BR" sz="1050" spc="-15" strike="noStrike">
                <a:latin typeface="Times New Roman"/>
              </a:rPr>
              <a:t>AQUISIÇÃO </a:t>
            </a:r>
            <a:r>
              <a:rPr b="1" lang="pt-BR" sz="1050" spc="-12" strike="noStrike">
                <a:latin typeface="Times New Roman"/>
              </a:rPr>
              <a:t>DE </a:t>
            </a:r>
            <a:r>
              <a:rPr b="1" lang="pt-BR" sz="1050" spc="-15" strike="noStrike">
                <a:latin typeface="Times New Roman"/>
              </a:rPr>
              <a:t>MATERI-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15" strike="noStrike">
                <a:latin typeface="Times New Roman"/>
              </a:rPr>
              <a:t>AIS</a:t>
            </a:r>
            <a:r>
              <a:rPr b="1" lang="pt-BR" sz="1050" spc="-3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E</a:t>
            </a:r>
            <a:r>
              <a:rPr b="1" lang="pt-BR" sz="1050" spc="-35" strike="noStrike">
                <a:latin typeface="Times New Roman"/>
              </a:rPr>
              <a:t> </a:t>
            </a:r>
            <a:r>
              <a:rPr b="1" lang="pt-BR" sz="1050" spc="-21" strike="noStrike">
                <a:latin typeface="Times New Roman"/>
              </a:rPr>
              <a:t>EQUIPAMENTOS</a:t>
            </a:r>
            <a:r>
              <a:rPr b="1" lang="pt-BR" sz="1050" spc="-4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DE</a:t>
            </a:r>
            <a:r>
              <a:rPr b="1" lang="pt-BR" sz="1050" spc="-35" strike="noStrike">
                <a:latin typeface="Times New Roman"/>
              </a:rPr>
              <a:t> </a:t>
            </a:r>
            <a:r>
              <a:rPr b="1" lang="pt-BR" sz="1050" spc="-21" strike="noStrike">
                <a:latin typeface="Times New Roman"/>
              </a:rPr>
              <a:t>INFORMÁTICA.</a:t>
            </a:r>
            <a:endParaRPr b="0" lang="pt-BR" sz="1050" spc="-1" strike="noStrike">
              <a:latin typeface="Arial"/>
            </a:endParaRPr>
          </a:p>
          <a:p>
            <a:pPr marL="2174400">
              <a:lnSpc>
                <a:spcPct val="100000"/>
              </a:lnSpc>
              <a:buNone/>
              <a:tabLst>
                <a:tab algn="l" pos="3810600"/>
              </a:tabLst>
            </a:pPr>
            <a:endParaRPr b="0" lang="pt-BR" sz="1050" spc="-1" strike="noStrike">
              <a:latin typeface="Arial"/>
            </a:endParaRPr>
          </a:p>
          <a:p>
            <a:pPr marL="2174400">
              <a:lnSpc>
                <a:spcPct val="100000"/>
              </a:lnSpc>
              <a:spcBef>
                <a:spcPts val="40"/>
              </a:spcBef>
              <a:buNone/>
              <a:tabLst>
                <a:tab algn="l" pos="3810600"/>
              </a:tabLst>
            </a:pPr>
            <a:endParaRPr b="0" lang="pt-BR" sz="1050" spc="-1" strike="noStrike">
              <a:latin typeface="Arial"/>
            </a:endParaRPr>
          </a:p>
          <a:p>
            <a:pPr marL="14040">
              <a:lnSpc>
                <a:spcPts val="1236"/>
              </a:lnSpc>
              <a:buNone/>
              <a:tabLst>
                <a:tab algn="l" pos="3810600"/>
              </a:tabLst>
            </a:pP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CONTRATANTE</a:t>
            </a:r>
            <a:r>
              <a:rPr b="1" lang="pt-BR" sz="1050" spc="-15" strike="noStrike">
                <a:latin typeface="Times New Roman"/>
              </a:rPr>
              <a:t>:</a:t>
            </a:r>
            <a:endParaRPr b="0" lang="pt-BR" sz="1050" spc="-1" strike="noStrike">
              <a:latin typeface="Arial"/>
            </a:endParaRPr>
          </a:p>
          <a:p>
            <a:pPr marL="1404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381060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CÂMARA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MUNICIPAL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URUGUAIANA</a:t>
            </a:r>
            <a:r>
              <a:rPr b="0" lang="pt-BR" sz="1050" spc="-7" strike="noStrike">
                <a:latin typeface="Times New Roman"/>
              </a:rPr>
              <a:t>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pessoa</a:t>
            </a:r>
            <a:r>
              <a:rPr b="0" lang="pt-BR" sz="1050" spc="-7" strike="noStrike">
                <a:latin typeface="Times New Roman"/>
              </a:rPr>
              <a:t> jurídica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interno,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inscrita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CNPJ/MF sob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n° 01.701.521/0001-39, com endereço nesta cidade de Uruguaiana/RS,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Rua Bento Martins,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n°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2619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7" strike="noStrike">
                <a:latin typeface="Times New Roman"/>
              </a:rPr>
              <a:t> Palácio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Borges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Medeiros, representada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seu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Presidente,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41" strike="noStrike">
                <a:latin typeface="Times New Roman"/>
              </a:rPr>
              <a:t>Ver.</a:t>
            </a:r>
            <a:r>
              <a:rPr b="0" lang="pt-BR" sz="1050" spc="-55" strike="noStrike">
                <a:latin typeface="Times New Roman"/>
              </a:rPr>
              <a:t> </a:t>
            </a:r>
            <a:r>
              <a:rPr b="0" lang="pt-BR" sz="1050" spc="-46" strike="noStrike">
                <a:latin typeface="Times New Roman"/>
              </a:rPr>
              <a:t>Paulo</a:t>
            </a:r>
            <a:r>
              <a:rPr b="0" lang="pt-BR" sz="1050" spc="-92" strike="noStrike">
                <a:latin typeface="Times New Roman"/>
              </a:rPr>
              <a:t> </a:t>
            </a:r>
            <a:r>
              <a:rPr b="0" lang="pt-BR" sz="1050" spc="-52" strike="noStrike">
                <a:latin typeface="Times New Roman"/>
              </a:rPr>
              <a:t>Roberto</a:t>
            </a:r>
            <a:r>
              <a:rPr b="0" lang="pt-BR" sz="1050" spc="-100" strike="noStrike">
                <a:latin typeface="Times New Roman"/>
              </a:rPr>
              <a:t> </a:t>
            </a:r>
            <a:r>
              <a:rPr b="0" lang="pt-BR" sz="1050" spc="-41" strike="noStrike">
                <a:latin typeface="Times New Roman"/>
              </a:rPr>
              <a:t>Inda</a:t>
            </a:r>
            <a:r>
              <a:rPr b="0" lang="pt-BR" sz="1050" spc="-97" strike="noStrike">
                <a:latin typeface="Times New Roman"/>
              </a:rPr>
              <a:t> </a:t>
            </a:r>
            <a:r>
              <a:rPr b="0" lang="pt-BR" sz="1050" spc="-52" strike="noStrike">
                <a:latin typeface="Times New Roman"/>
              </a:rPr>
              <a:t>Kleinübing</a:t>
            </a:r>
            <a:endParaRPr b="0" lang="pt-BR" sz="1050" spc="-1" strike="noStrike">
              <a:latin typeface="Arial"/>
            </a:endParaRPr>
          </a:p>
          <a:p>
            <a:pPr marL="14040">
              <a:lnSpc>
                <a:spcPct val="100000"/>
              </a:lnSpc>
              <a:spcBef>
                <a:spcPts val="34"/>
              </a:spcBef>
              <a:buNone/>
              <a:tabLst>
                <a:tab algn="l" pos="3810600"/>
              </a:tabLst>
            </a:pPr>
            <a:endParaRPr b="0" lang="pt-BR" sz="1050" spc="-1" strike="noStrike">
              <a:latin typeface="Arial"/>
            </a:endParaRPr>
          </a:p>
          <a:p>
            <a:pPr marL="14040">
              <a:lnSpc>
                <a:spcPts val="1236"/>
              </a:lnSpc>
              <a:buNone/>
              <a:tabLst>
                <a:tab algn="l" pos="3810600"/>
              </a:tabLst>
            </a:pPr>
            <a:r>
              <a:rPr b="1" lang="pt-BR" sz="1050" spc="-7" strike="noStrike">
                <a:latin typeface="Times New Roman"/>
              </a:rPr>
              <a:t>CONTRATADA:</a:t>
            </a:r>
            <a:endParaRPr b="0" lang="pt-BR" sz="1050" spc="-1" strike="noStrike">
              <a:latin typeface="Arial"/>
            </a:endParaRPr>
          </a:p>
          <a:p>
            <a:pPr marL="14040" indent="-1440" algn="just">
              <a:lnSpc>
                <a:spcPts val="1210"/>
              </a:lnSpc>
              <a:spcBef>
                <a:spcPts val="60"/>
              </a:spcBef>
              <a:buNone/>
              <a:tabLst>
                <a:tab algn="l" pos="0"/>
              </a:tabLst>
            </a:pP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 </a:t>
            </a:r>
            <a:r>
              <a:rPr b="0" lang="pt-BR" sz="1050" spc="-7" strike="noStrike">
                <a:latin typeface="Times New Roman"/>
              </a:rPr>
              <a:t>pessoa jurídica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direito privado, CNPJ </a:t>
            </a:r>
            <a:r>
              <a:rPr b="0" lang="pt-BR" sz="1050" spc="-12" strike="noStrike">
                <a:latin typeface="Times New Roman"/>
              </a:rPr>
              <a:t>nº</a:t>
            </a:r>
            <a:r>
              <a:rPr b="0" lang="pt-BR" sz="1050" spc="239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, do </a:t>
            </a:r>
            <a:r>
              <a:rPr b="0" lang="pt-BR" sz="1050" spc="-7" strike="noStrike">
                <a:latin typeface="Times New Roman"/>
              </a:rPr>
              <a:t>ramo de prestação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serviços,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sede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21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Rua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37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n°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cidade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99" strike="noStrike">
                <a:latin typeface="Times New Roman"/>
              </a:rPr>
              <a:t> </a:t>
            </a:r>
            <a:r>
              <a:rPr b="0" lang="pt-BR" sz="1050" spc="29" strike="noStrike">
                <a:latin typeface="Times New Roman"/>
              </a:rPr>
              <a:t>__________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24" strike="noStrike">
                <a:latin typeface="Times New Roman"/>
              </a:rPr>
              <a:t>Cep: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32" strike="noStrike">
                <a:latin typeface="Times New Roman"/>
              </a:rPr>
              <a:t>______,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ato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devida-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96" name="object 3"/>
          <p:cNvSpPr/>
          <p:nvPr/>
        </p:nvSpPr>
        <p:spPr>
          <a:xfrm>
            <a:off x="1069200" y="4817160"/>
            <a:ext cx="489312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718360"/>
              </a:tabLst>
            </a:pPr>
            <a:r>
              <a:rPr b="0" lang="pt-BR" sz="1050" spc="-7" strike="noStrike">
                <a:latin typeface="Times New Roman"/>
              </a:rPr>
              <a:t>mente</a:t>
            </a:r>
            <a:r>
              <a:rPr b="0" lang="pt-BR" sz="1050" spc="54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representada</a:t>
            </a:r>
            <a:r>
              <a:rPr b="0" lang="pt-BR" sz="1050" spc="39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pelo(a)</a:t>
            </a:r>
            <a:r>
              <a:rPr b="0" lang="pt-BR" sz="1050" spc="463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Sr.(a)</a:t>
            </a:r>
            <a:r>
              <a:rPr b="0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-7" strike="noStrike">
                <a:latin typeface="Times New Roman"/>
              </a:rPr>
              <a:t> brasileiro(a), (estado civil), (profissão),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97" name="object 4"/>
          <p:cNvSpPr/>
          <p:nvPr/>
        </p:nvSpPr>
        <p:spPr>
          <a:xfrm>
            <a:off x="1069200" y="4970880"/>
            <a:ext cx="469800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640800"/>
                <a:tab algn="l" pos="2248560"/>
                <a:tab algn="l" pos="3025080"/>
                <a:tab algn="l" pos="3380040"/>
                <a:tab algn="l" pos="4558680"/>
              </a:tabLst>
            </a:pPr>
            <a:r>
              <a:rPr b="0" lang="pt-BR" sz="1050" spc="-7" strike="noStrike">
                <a:latin typeface="Times New Roman"/>
              </a:rPr>
              <a:t>C</a:t>
            </a:r>
            <a:r>
              <a:rPr b="0" lang="pt-BR" sz="1050" spc="-12" strike="noStrike">
                <a:latin typeface="Times New Roman"/>
              </a:rPr>
              <a:t>P</a:t>
            </a:r>
            <a:r>
              <a:rPr b="0" lang="pt-BR" sz="1050" spc="-7" strike="noStrike">
                <a:latin typeface="Times New Roman"/>
              </a:rPr>
              <a:t>F/M</a:t>
            </a:r>
            <a:r>
              <a:rPr b="0" lang="pt-BR" sz="1050" spc="-1" strike="noStrike">
                <a:latin typeface="Times New Roman"/>
              </a:rPr>
              <a:t>F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n°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re</a:t>
            </a:r>
            <a:r>
              <a:rPr b="0" lang="pt-BR" sz="1050" spc="-7" strike="noStrike">
                <a:latin typeface="Times New Roman"/>
              </a:rPr>
              <a:t>s</a:t>
            </a:r>
            <a:r>
              <a:rPr b="0" lang="pt-BR" sz="1050" spc="-15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d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</a:t>
            </a:r>
            <a:r>
              <a:rPr b="0" lang="pt-BR" sz="1050" spc="-12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m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c</a:t>
            </a:r>
            <a:r>
              <a:rPr b="0" lang="pt-BR" sz="1050" spc="-7" strike="noStrike">
                <a:latin typeface="Times New Roman"/>
              </a:rPr>
              <a:t>ili</a:t>
            </a:r>
            <a:r>
              <a:rPr b="0" lang="pt-BR" sz="1050" spc="-12" strike="noStrike">
                <a:latin typeface="Times New Roman"/>
              </a:rPr>
              <a:t>a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-12" strike="noStrike">
                <a:latin typeface="Times New Roman"/>
              </a:rPr>
              <a:t>(</a:t>
            </a:r>
            <a:r>
              <a:rPr b="0" lang="pt-BR" sz="1050" spc="-1" strike="noStrike">
                <a:latin typeface="Times New Roman"/>
              </a:rPr>
              <a:t>a)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na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98" name="object 5"/>
          <p:cNvSpPr/>
          <p:nvPr/>
        </p:nvSpPr>
        <p:spPr>
          <a:xfrm>
            <a:off x="6103440" y="4817160"/>
            <a:ext cx="926280" cy="48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44280" indent="-32400">
              <a:lnSpc>
                <a:spcPts val="1210"/>
              </a:lnSpc>
              <a:spcBef>
                <a:spcPts val="181"/>
              </a:spcBef>
              <a:buNone/>
              <a:tabLst>
                <a:tab algn="l" pos="0"/>
              </a:tabLst>
            </a:pPr>
            <a:r>
              <a:rPr b="0" lang="pt-BR" sz="1050" spc="-1" strike="noStrike">
                <a:latin typeface="Times New Roman"/>
              </a:rPr>
              <a:t>p</a:t>
            </a:r>
            <a:r>
              <a:rPr b="0" lang="pt-BR" sz="1050" spc="-12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r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or(a)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o  c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2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99" name="object 6"/>
          <p:cNvSpPr/>
          <p:nvPr/>
        </p:nvSpPr>
        <p:spPr>
          <a:xfrm>
            <a:off x="1068120" y="5124600"/>
            <a:ext cx="5330520" cy="64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165320"/>
                <a:tab algn="l" pos="3386520"/>
                <a:tab algn="l" pos="4030200"/>
                <a:tab algn="l" pos="5283720"/>
              </a:tabLst>
            </a:pP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15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u</a:t>
            </a:r>
            <a:r>
              <a:rPr b="0" lang="pt-BR" sz="1050" spc="-7" strike="noStrike">
                <a:latin typeface="Times New Roman"/>
              </a:rPr>
              <a:t>a</a:t>
            </a:r>
            <a:r>
              <a:rPr b="0" lang="pt-BR" sz="1050" spc="-1" strike="noStrike" u="heavy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heavy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</a:t>
            </a:r>
            <a:r>
              <a:rPr b="0" lang="pt-BR" sz="1050" spc="-1" strike="noStrike">
                <a:latin typeface="Times New Roman"/>
              </a:rPr>
              <a:t>º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,</a:t>
            </a:r>
            <a:r>
              <a:rPr b="0" lang="pt-BR" sz="1050" spc="-1" strike="noStrike">
                <a:latin typeface="Times New Roman"/>
              </a:rPr>
              <a:t>  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ep: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  <a:tabLst>
                <a:tab algn="l" pos="1165320"/>
                <a:tab algn="l" pos="3386520"/>
                <a:tab algn="l" pos="4030200"/>
                <a:tab algn="l" pos="5283720"/>
              </a:tabLst>
            </a:pPr>
            <a:endParaRPr b="0" lang="pt-BR" sz="1050" spc="-1" strike="noStrike">
              <a:latin typeface="Arial"/>
            </a:endParaRPr>
          </a:p>
          <a:p>
            <a:pPr marL="14040">
              <a:lnSpc>
                <a:spcPts val="1236"/>
              </a:lnSpc>
              <a:buNone/>
              <a:tabLst>
                <a:tab algn="l" pos="1165320"/>
                <a:tab algn="l" pos="3386520"/>
                <a:tab algn="l" pos="4030200"/>
                <a:tab algn="l" pos="528372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PRIMEIRA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OBJETO</a:t>
            </a:r>
            <a:endParaRPr b="0" lang="pt-BR" sz="1050" spc="-1" strike="noStrike">
              <a:latin typeface="Arial"/>
            </a:endParaRPr>
          </a:p>
          <a:p>
            <a:pPr marL="14040">
              <a:lnSpc>
                <a:spcPts val="1236"/>
              </a:lnSpc>
              <a:buNone/>
              <a:tabLst>
                <a:tab algn="l" pos="1165320"/>
                <a:tab algn="l" pos="3386520"/>
                <a:tab algn="l" pos="4030200"/>
                <a:tab algn="l" pos="5283720"/>
              </a:tabLst>
            </a:pPr>
            <a:r>
              <a:rPr b="0" lang="pt-BR" sz="1050" spc="-7" strike="noStrike">
                <a:latin typeface="Times New Roman"/>
              </a:rPr>
              <a:t>1.1.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7" strike="noStrike">
                <a:latin typeface="Times New Roman"/>
              </a:rPr>
              <a:t> presente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objeto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-7" strike="noStrike">
                <a:latin typeface="Times New Roman"/>
              </a:rPr>
              <a:t> aquisição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seguintes materiais/suprimentos:</a:t>
            </a:r>
            <a:endParaRPr b="0" lang="pt-BR" sz="1050" spc="-1" strike="noStrike">
              <a:latin typeface="Arial"/>
            </a:endParaRPr>
          </a:p>
        </p:txBody>
      </p:sp>
      <p:graphicFrame>
        <p:nvGraphicFramePr>
          <p:cNvPr id="200" name="object 7"/>
          <p:cNvGraphicFramePr/>
          <p:nvPr/>
        </p:nvGraphicFramePr>
        <p:xfrm>
          <a:off x="1077480" y="5914440"/>
          <a:ext cx="5939280" cy="613080"/>
        </p:xfrm>
        <a:graphic>
          <a:graphicData uri="http://schemas.openxmlformats.org/drawingml/2006/table">
            <a:tbl>
              <a:tblPr/>
              <a:tblGrid>
                <a:gridCol w="538200"/>
                <a:gridCol w="507960"/>
                <a:gridCol w="2158920"/>
                <a:gridCol w="973800"/>
                <a:gridCol w="1005480"/>
                <a:gridCol w="754920"/>
              </a:tblGrid>
              <a:tr h="500040">
                <a:tc>
                  <a:txBody>
                    <a:bodyPr lIns="0" rIns="0" tIns="28440" bIns="0" anchor="t">
                      <a:noAutofit/>
                    </a:bodyPr>
                    <a:p>
                      <a:pPr marL="13716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14472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Qtd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57348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Descrição</a:t>
                      </a:r>
                      <a:r>
                        <a:rPr b="1" lang="pt-BR" sz="1050" spc="-26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</a:t>
                      </a:r>
                      <a:r>
                        <a:rPr b="1" lang="pt-BR" sz="1050" spc="-2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38520" bIns="0" anchor="t">
                      <a:noAutofit/>
                    </a:bodyPr>
                    <a:p>
                      <a:pPr marL="272880" indent="-19080">
                        <a:lnSpc>
                          <a:spcPts val="1210"/>
                        </a:lnSpc>
                        <a:spcBef>
                          <a:spcPts val="306"/>
                        </a:spcBef>
                        <a:buNone/>
                        <a:tabLst>
                          <a:tab algn="l" pos="0"/>
                        </a:tabLst>
                      </a:pPr>
                      <a:r>
                        <a:rPr b="1" lang="pt-BR" sz="1050" spc="-1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</a:t>
                      </a:r>
                      <a:r>
                        <a:rPr b="1" lang="pt-BR" sz="1050" spc="-12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</a:t>
                      </a:r>
                      <a:r>
                        <a:rPr b="1" lang="pt-BR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e 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Modelo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8388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Preço</a:t>
                      </a:r>
                      <a:r>
                        <a:rPr b="1" lang="pt-BR" sz="1050" spc="-35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Unitário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0" rIns="0" tIns="28440" bIns="0" anchor="t">
                      <a:noAutofit/>
                    </a:bodyPr>
                    <a:p>
                      <a:pPr marL="47160">
                        <a:lnSpc>
                          <a:spcPct val="100000"/>
                        </a:lnSpc>
                        <a:spcBef>
                          <a:spcPts val="224"/>
                        </a:spcBef>
                        <a:buNone/>
                      </a:pP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Preço</a:t>
                      </a:r>
                      <a:r>
                        <a:rPr b="1" lang="pt-BR" sz="1050" spc="-4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t-BR" sz="1050" spc="-7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b="0" lang="pt-BR" sz="1050" spc="-1" strike="noStrike">
                        <a:latin typeface="Arial"/>
                      </a:endParaRPr>
                    </a:p>
                  </a:txBody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9680"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1" name="object 8"/>
          <p:cNvSpPr/>
          <p:nvPr/>
        </p:nvSpPr>
        <p:spPr>
          <a:xfrm>
            <a:off x="1069200" y="6666120"/>
            <a:ext cx="5964840" cy="294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236"/>
              </a:lnSpc>
              <a:spcBef>
                <a:spcPts val="99"/>
              </a:spcBef>
              <a:buNone/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SEGUNDA </a:t>
            </a:r>
            <a:r>
              <a:rPr b="1" lang="pt-BR" sz="1050" spc="-1" strike="noStrike">
                <a:latin typeface="Times New Roman"/>
              </a:rPr>
              <a:t>– DO </a:t>
            </a:r>
            <a:r>
              <a:rPr b="1" lang="pt-BR" sz="1050" spc="-7" strike="noStrike">
                <a:latin typeface="Times New Roman"/>
              </a:rPr>
              <a:t>VALOR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 </a:t>
            </a:r>
            <a:r>
              <a:rPr b="1" lang="pt-BR" sz="1050" spc="-7" strike="noStrike">
                <a:latin typeface="Times New Roman"/>
              </a:rPr>
              <a:t>CONTRATO</a:t>
            </a:r>
            <a:r>
              <a:rPr b="1" lang="pt-BR" sz="1050" spc="-1" strike="noStrike">
                <a:latin typeface="Times New Roman"/>
              </a:rPr>
              <a:t> E</a:t>
            </a:r>
            <a:r>
              <a:rPr b="1" lang="pt-BR" sz="1050" spc="-7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FORMA </a:t>
            </a:r>
            <a:r>
              <a:rPr b="1" lang="pt-BR" sz="1050" spc="-1" strike="noStrike">
                <a:latin typeface="Times New Roman"/>
              </a:rPr>
              <a:t>DE</a:t>
            </a:r>
            <a:r>
              <a:rPr b="1" lang="pt-BR" sz="1050" spc="-7" strike="noStrike">
                <a:latin typeface="Times New Roman"/>
              </a:rPr>
              <a:t> PAGAMENTO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23560"/>
                <a:tab algn="l" pos="3133080"/>
                <a:tab algn="l" pos="424368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total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aquisição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bens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é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R$</a:t>
            </a:r>
            <a:r>
              <a:rPr b="0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(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),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sendo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efetuado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parcela única,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qual será realizado em até </a:t>
            </a:r>
            <a:r>
              <a:rPr b="0" lang="pt-BR" sz="1050" spc="-1" strike="noStrike">
                <a:latin typeface="Times New Roman"/>
              </a:rPr>
              <a:t>10 </a:t>
            </a:r>
            <a:r>
              <a:rPr b="0" lang="pt-BR" sz="1050" spc="-7" strike="noStrike">
                <a:latin typeface="Times New Roman"/>
              </a:rPr>
              <a:t>(dez) dias da emissão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termo de recebimento </a:t>
            </a:r>
            <a:r>
              <a:rPr b="0" lang="pt-BR" sz="1050" spc="4" strike="noStrike">
                <a:latin typeface="Times New Roman"/>
              </a:rPr>
              <a:t>defi- 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nitivo, mediante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apresentação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Nota Fiscal dos bens no setor financeiro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Câmara Municipal de </a:t>
            </a:r>
            <a:r>
              <a:rPr b="0" lang="pt-BR" sz="1050" spc="4" strike="noStrike">
                <a:latin typeface="Times New Roman"/>
              </a:rPr>
              <a:t>Uruguaia- 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600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acima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referidos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é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final,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admitindo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acréscimo,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estando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incluídos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mesmo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despesas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custos,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indiretos, 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também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7" strike="noStrike">
                <a:latin typeface="Times New Roman"/>
              </a:rPr>
              <a:t> lucros 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CONTRATADA.</a:t>
            </a:r>
            <a:endParaRPr b="0" lang="pt-BR" sz="1050" spc="-1" strike="noStrike">
              <a:latin typeface="Arial"/>
            </a:endParaRPr>
          </a:p>
          <a:p>
            <a:pPr lvl="1" marL="211320" indent="-19944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2040"/>
              </a:tabLst>
            </a:pP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Notas Fiscais deverão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 emitidas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reais, 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 prazos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previstos.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18520"/>
              </a:tabLst>
            </a:pP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eventualidade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multas,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essas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liquidadas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simultaneamente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parcela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vinculada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evento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cujo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origem</a:t>
            </a:r>
            <a:r>
              <a:rPr b="0" lang="pt-BR" sz="1050" spc="-1" strike="noStrike">
                <a:latin typeface="Times New Roman"/>
              </a:rPr>
              <a:t> à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penalidade.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8520"/>
              </a:tabLst>
            </a:pP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cobrança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corretamente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emitidos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incorreção,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devolvidos, 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contar-se-á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reapresentação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fatura.</a:t>
            </a:r>
            <a:endParaRPr b="0" lang="pt-BR" sz="1050" spc="-1" strike="noStrike">
              <a:latin typeface="Arial"/>
            </a:endParaRPr>
          </a:p>
          <a:p>
            <a:pPr lvl="1" marL="211320" indent="-19944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204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faturamento deverá ser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feito pela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CONTRATADA.</a:t>
            </a:r>
            <a:endParaRPr b="0" lang="pt-BR" sz="1050" spc="-1" strike="noStrike">
              <a:latin typeface="Arial"/>
            </a:endParaRPr>
          </a:p>
          <a:p>
            <a:pPr lvl="1" marL="12600" indent="-19944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0592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hipótese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vencer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de validade das certidões exigidas 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habilitação,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contratado fica obri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gado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apresentar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nova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atualizada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comprovar 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0592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05920"/>
              </a:tabLst>
            </a:pPr>
            <a:r>
              <a:rPr b="1" lang="pt-BR" sz="1050" spc="-7" strike="noStrike">
                <a:latin typeface="Times New Roman"/>
              </a:rPr>
              <a:t>CLÁUSULA TERCEIRA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7" strike="noStrike">
                <a:latin typeface="Times New Roman"/>
              </a:rPr>
              <a:t> DO AMPARO LEGAL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05920"/>
              </a:tabLst>
            </a:pPr>
            <a:r>
              <a:rPr b="0" lang="pt-BR" sz="1050" spc="-7" strike="noStrike">
                <a:latin typeface="Times New Roman"/>
              </a:rPr>
              <a:t>3.1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lavratura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presente contrato decorre da realização do </a:t>
            </a:r>
            <a:r>
              <a:rPr b="1" lang="pt-BR" sz="1050" spc="-7" strike="noStrike">
                <a:latin typeface="Times New Roman"/>
              </a:rPr>
              <a:t>Processo Licitatório nº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07/2022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Modalidade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4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Eletrônico</a:t>
            </a:r>
            <a:r>
              <a:rPr b="1" lang="pt-BR" sz="1050" spc="6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nº</a:t>
            </a:r>
            <a:r>
              <a:rPr b="1" lang="pt-BR" sz="1050" spc="4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05/2022</a:t>
            </a:r>
            <a:r>
              <a:rPr b="0" lang="pt-BR" sz="1050" spc="-7" strike="noStrike">
                <a:latin typeface="Times New Roman"/>
              </a:rPr>
              <a:t>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fundamento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nº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10.520/2002,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Resolução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17,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27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agosto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02" name="object 9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03" name="object 10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04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435B0C2E-CBB7-444B-95BF-F29B14109AD0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"/>
          <p:cNvSpPr/>
          <p:nvPr/>
        </p:nvSpPr>
        <p:spPr>
          <a:xfrm>
            <a:off x="1069200" y="437040"/>
            <a:ext cx="5964840" cy="923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buNone/>
            </a:pPr>
            <a:r>
              <a:rPr b="0" lang="pt-BR" sz="1050" spc="-7" strike="noStrike">
                <a:latin typeface="Times New Roman"/>
              </a:rPr>
              <a:t>2019,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Complementar 123/2006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alterações, aplicando-se subsidiariamente,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que couber,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Lei </a:t>
            </a:r>
            <a:r>
              <a:rPr b="0" lang="pt-BR" sz="1050" spc="12" strike="noStrike">
                <a:latin typeface="Times New Roman"/>
              </a:rPr>
              <a:t>Fede- 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al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</a:t>
            </a:r>
            <a:r>
              <a:rPr b="0" lang="pt-BR" sz="1050" spc="-1" strike="noStrike">
                <a:latin typeface="Times New Roman"/>
              </a:rPr>
              <a:t>°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8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2" strike="noStrike">
                <a:latin typeface="Times New Roman"/>
              </a:rPr>
              <a:t>6</a:t>
            </a:r>
            <a:r>
              <a:rPr b="0" lang="pt-BR" sz="1050" spc="-1" strike="noStrike">
                <a:latin typeface="Times New Roman"/>
              </a:rPr>
              <a:t>66,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2</a:t>
            </a:r>
            <a:r>
              <a:rPr b="0" lang="pt-BR" sz="1050" spc="-1" strike="noStrike">
                <a:latin typeface="Times New Roman"/>
              </a:rPr>
              <a:t>1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</a:t>
            </a:r>
            <a:r>
              <a:rPr b="0" lang="pt-BR" sz="1050" spc="-12" strike="noStrike">
                <a:latin typeface="Times New Roman"/>
              </a:rPr>
              <a:t>u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12" strike="noStrike">
                <a:latin typeface="Times New Roman"/>
              </a:rPr>
              <a:t>h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9</a:t>
            </a:r>
            <a:r>
              <a:rPr b="0" lang="pt-BR" sz="1050" spc="-12" strike="noStrike">
                <a:latin typeface="Times New Roman"/>
              </a:rPr>
              <a:t>9</a:t>
            </a:r>
            <a:r>
              <a:rPr b="0" lang="pt-BR" sz="1050" spc="-1" strike="noStrike">
                <a:latin typeface="Times New Roman"/>
              </a:rPr>
              <a:t>3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n</a:t>
            </a:r>
            <a:r>
              <a:rPr b="0" lang="pt-BR" sz="1050" spc="-1" strike="noStrike">
                <a:latin typeface="Times New Roman"/>
              </a:rPr>
              <a:t>da,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g</a:t>
            </a:r>
            <a:r>
              <a:rPr b="0" lang="pt-BR" sz="1050" spc="-7" strike="noStrike">
                <a:latin typeface="Times New Roman"/>
              </a:rPr>
              <a:t>isl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ç</a:t>
            </a:r>
            <a:r>
              <a:rPr b="0" lang="pt-BR" sz="1050" spc="-1" strike="noStrike">
                <a:latin typeface="Times New Roman"/>
              </a:rPr>
              <a:t>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v</a:t>
            </a:r>
            <a:r>
              <a:rPr b="0" lang="pt-BR" sz="1050" spc="-15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g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p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r</a:t>
            </a:r>
            <a:r>
              <a:rPr b="0" lang="pt-BR" sz="1050" spc="-7" strike="noStrike">
                <a:latin typeface="Times New Roman"/>
              </a:rPr>
              <a:t>ti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m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ér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c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n</a:t>
            </a:r>
            <a:r>
              <a:rPr b="0" lang="pt-BR" sz="1050" spc="-1" strike="noStrike">
                <a:latin typeface="Times New Roman"/>
              </a:rPr>
              <a:t>d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ç</a:t>
            </a:r>
            <a:r>
              <a:rPr b="0" lang="pt-BR" sz="1050" spc="-1" strike="noStrike">
                <a:latin typeface="Times New Roman"/>
              </a:rPr>
              <a:t>ões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st</a:t>
            </a:r>
            <a:r>
              <a:rPr b="0" lang="pt-BR" sz="1050" spc="-12" strike="noStrike">
                <a:latin typeface="Times New Roman"/>
              </a:rPr>
              <a:t>a</a:t>
            </a:r>
            <a:r>
              <a:rPr b="0" lang="pt-BR" sz="1050" spc="-1" strike="noStrike">
                <a:latin typeface="Times New Roman"/>
              </a:rPr>
              <a:t>be</a:t>
            </a:r>
            <a:r>
              <a:rPr b="0" lang="pt-BR" sz="1050" spc="-7" strike="noStrike">
                <a:latin typeface="Times New Roman"/>
              </a:rPr>
              <a:t>l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ci</a:t>
            </a:r>
            <a:r>
              <a:rPr b="0" lang="pt-BR" sz="1050" spc="-15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 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anexos.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1" lang="pt-BR" sz="1050" spc="-7" strike="noStrike">
                <a:latin typeface="Times New Roman"/>
              </a:rPr>
              <a:t>CLÁUSULA QUARTA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7" strike="noStrike">
                <a:latin typeface="Times New Roman"/>
              </a:rPr>
              <a:t> DA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EXECUÇÃO DO CONTRATO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</a:pPr>
            <a:r>
              <a:rPr b="0" lang="pt-BR" sz="1050" spc="-7" strike="noStrike">
                <a:latin typeface="Times New Roman"/>
              </a:rPr>
              <a:t>4.1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deste contrato, bem como os casos nele omissos, regular-se-ão pelas cláusulas contratuais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24" strike="noStrike">
                <a:latin typeface="Times New Roman"/>
              </a:rPr>
              <a:t>pe- 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preceitos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público,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aplicando-se-lhes,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supletivamente,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princípios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Teoria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Geral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Contratos </a:t>
            </a:r>
            <a:r>
              <a:rPr b="0" lang="pt-BR" sz="1050" spc="-1" strike="noStrike">
                <a:latin typeface="Times New Roman"/>
              </a:rPr>
              <a:t> e as </a:t>
            </a:r>
            <a:r>
              <a:rPr b="0" lang="pt-BR" sz="1050" spc="-7" strike="noStrike">
                <a:latin typeface="Times New Roman"/>
              </a:rPr>
              <a:t>disposições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direito privado,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artigo 54,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nº 8.666/93, combinado com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inciso </a:t>
            </a:r>
            <a:r>
              <a:rPr b="0" lang="pt-BR" sz="1050" spc="-1" strike="noStrike">
                <a:latin typeface="Times New Roman"/>
              </a:rPr>
              <a:t>XII, 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artigo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55,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mesmo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diploma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1" lang="pt-BR" sz="1050" spc="-7" strike="noStrike">
                <a:latin typeface="Times New Roman"/>
              </a:rPr>
              <a:t>CLÁUSULA QUINTA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-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PRAZO DE ENTREGA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19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para fornecimento dos equipamentos </a:t>
            </a:r>
            <a:r>
              <a:rPr b="0" lang="pt-BR" sz="1050" spc="-1" strike="noStrike">
                <a:latin typeface="Times New Roman"/>
              </a:rPr>
              <a:t>é </a:t>
            </a:r>
            <a:r>
              <a:rPr b="0" lang="pt-BR" sz="1050" spc="-7" strike="noStrike">
                <a:latin typeface="Times New Roman"/>
              </a:rPr>
              <a:t>de </a:t>
            </a:r>
            <a:r>
              <a:rPr b="0" lang="pt-BR" sz="1050" spc="-1" strike="noStrike">
                <a:latin typeface="Times New Roman"/>
              </a:rPr>
              <a:t>21 </a:t>
            </a:r>
            <a:r>
              <a:rPr b="0" lang="pt-BR" sz="1050" spc="-7" strike="noStrike">
                <a:latin typeface="Times New Roman"/>
              </a:rPr>
              <a:t>(vinte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um) dias,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contar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12" strike="noStrike">
                <a:latin typeface="Times New Roman"/>
              </a:rPr>
              <a:t>data </a:t>
            </a:r>
            <a:r>
              <a:rPr b="0" lang="pt-BR" sz="1050" spc="-7" strike="noStrike">
                <a:latin typeface="Times New Roman"/>
              </a:rPr>
              <a:t>de assinatura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 Este prazo poderá ser prorrogado, desde que devidamente justificado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motivo da prorrogação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18" strike="noStrike">
                <a:latin typeface="Times New Roman"/>
              </a:rPr>
              <a:t>ha- 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vendo aceitação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expressa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6000"/>
              </a:tabLst>
            </a:pP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de solicitação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prorrogação do prazo,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empresa deverá apresentar, antes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término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mesmo,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pedido formal ao fiscal de contrato, apresentando as razões justificadoras, que serão objeto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apreciação pela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 Municipal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Uruguaiana.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160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1600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SEXTA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-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GARANTIA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DOS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EQUIPAMENTOS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16000"/>
              </a:tabLst>
            </a:pPr>
            <a:r>
              <a:rPr b="0" lang="pt-BR" sz="1050" spc="-7" strike="noStrike">
                <a:latin typeface="Times New Roman"/>
              </a:rPr>
              <a:t>6.1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objeto do presente contrato tem garantia de, no mínimo, </a:t>
            </a:r>
            <a:r>
              <a:rPr b="0" lang="pt-BR" sz="1050" spc="-1" strike="noStrike">
                <a:latin typeface="Times New Roman"/>
              </a:rPr>
              <a:t>12 </a:t>
            </a:r>
            <a:r>
              <a:rPr b="0" lang="pt-BR" sz="1050" spc="-7" strike="noStrike">
                <a:latin typeface="Times New Roman"/>
              </a:rPr>
              <a:t>(doze) meses, quanto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vícios ocultos ou </a:t>
            </a:r>
            <a:r>
              <a:rPr b="0" lang="pt-BR" sz="1050" spc="29" strike="noStrike">
                <a:latin typeface="Times New Roman"/>
              </a:rPr>
              <a:t>de- 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feitos dos equipamentos,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ficando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CONTRATADA responsável por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-7" strike="noStrike">
                <a:latin typeface="Times New Roman"/>
              </a:rPr>
              <a:t> encargos daí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160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16000"/>
              </a:tabLst>
            </a:pPr>
            <a:r>
              <a:rPr b="1" lang="pt-BR" sz="1050" spc="-7" strike="noStrike">
                <a:latin typeface="Times New Roman"/>
              </a:rPr>
              <a:t>CLÁUSULA SÉTIMA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-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RECEBIMENTO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OBJETO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628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promoverá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avaliação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recebidos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atendimento das características especificadas no Edital, estando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emissão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aceite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“Termo 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 Definitivo”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condicionada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esta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avaliação.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17080"/>
              </a:tabLst>
            </a:pP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constatação,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esperado,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emitido 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Termo de Recebimento Definitivo, podendo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CONTRATADA, no 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cinco dias, efetuar substituição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bem. Se decorrido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previsto 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entrega do objeto estará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Proponente adjudicada sujeita às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penalidades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 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22120"/>
              </a:tabLst>
            </a:pP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comprovado,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tempo, ainda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emissão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 Definitivo,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objeto entregue não corresponde integralmente ao especificado, deverá ser providenciada sua substitui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ção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15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(quinze) dias,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partir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comunicação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formal.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2212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2212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OITAVA</a:t>
            </a:r>
            <a:r>
              <a:rPr b="1" lang="pt-BR" sz="1050" spc="-21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VIGÊNCIA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22120"/>
              </a:tabLst>
            </a:pPr>
            <a:r>
              <a:rPr b="0" lang="pt-BR" sz="1050" spc="-7" strike="noStrike">
                <a:latin typeface="Times New Roman"/>
              </a:rPr>
              <a:t>8.1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vigência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contrato será da data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sua assinatura, até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todas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obrigações </a:t>
            </a:r>
            <a:r>
              <a:rPr b="0" lang="pt-BR" sz="1050" spc="9" strike="noStrike">
                <a:latin typeface="Times New Roman"/>
              </a:rPr>
              <a:t>des- 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critas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2212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2212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NONA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7" strike="noStrike">
                <a:latin typeface="Times New Roman"/>
              </a:rPr>
              <a:t> DAS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OBRIGAÇÕES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CONTRATADA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buNone/>
              <a:tabLst>
                <a:tab algn="l" pos="222120"/>
              </a:tabLst>
            </a:pPr>
            <a:r>
              <a:rPr b="0" lang="pt-BR" sz="1050" spc="-7" strike="noStrike">
                <a:latin typeface="Times New Roman"/>
              </a:rPr>
              <a:t>9.1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CONTRATADA:</a:t>
            </a:r>
            <a:endParaRPr b="0" lang="pt-BR" sz="1050" spc="-1" strike="noStrike">
              <a:latin typeface="Arial"/>
            </a:endParaRPr>
          </a:p>
          <a:p>
            <a:pPr marL="1494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49760"/>
              </a:tabLst>
            </a:pPr>
            <a:r>
              <a:rPr b="0" lang="pt-BR" sz="1050" spc="-7" strike="noStrike">
                <a:latin typeface="Times New Roman"/>
              </a:rPr>
              <a:t>entregar os materiais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acordo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 especificações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edital;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lphaLcParenR"/>
              <a:tabLst>
                <a:tab algn="l" pos="165240"/>
              </a:tabLst>
            </a:pPr>
            <a:r>
              <a:rPr b="0" lang="pt-BR" sz="1050" spc="-7" strike="noStrike">
                <a:latin typeface="Times New Roman"/>
              </a:rPr>
              <a:t>fornecer garantia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bem </a:t>
            </a:r>
            <a:r>
              <a:rPr b="0" lang="pt-BR" sz="1050" spc="-12" strike="noStrike">
                <a:latin typeface="Times New Roman"/>
              </a:rPr>
              <a:t>pelo </a:t>
            </a:r>
            <a:r>
              <a:rPr b="0" lang="pt-BR" sz="1050" spc="-7" strike="noStrike">
                <a:latin typeface="Times New Roman"/>
              </a:rPr>
              <a:t>prazo mínimo </a:t>
            </a:r>
            <a:r>
              <a:rPr b="0" lang="pt-BR" sz="1050" spc="-1" strike="noStrike">
                <a:latin typeface="Times New Roman"/>
              </a:rPr>
              <a:t>de 12 </a:t>
            </a:r>
            <a:r>
              <a:rPr b="0" lang="pt-BR" sz="1050" spc="-7" strike="noStrike">
                <a:latin typeface="Times New Roman"/>
              </a:rPr>
              <a:t>(doze) meses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conforme descrito especificamente no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item;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96920"/>
              </a:tabLst>
            </a:pPr>
            <a:r>
              <a:rPr b="0" lang="pt-BR" sz="1050" spc="-7" strike="noStrike">
                <a:latin typeface="Times New Roman"/>
              </a:rPr>
              <a:t>prestar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assistência</a:t>
            </a:r>
            <a:r>
              <a:rPr b="0" lang="pt-BR" sz="1050" spc="-7" strike="noStrike">
                <a:latin typeface="Times New Roman"/>
              </a:rPr>
              <a:t> técnica,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garantia,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autorizada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distribuidor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fabricante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equipamento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manutenção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necessária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perfeito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funcionamento dos equipamentos.</a:t>
            </a:r>
            <a:endParaRPr b="0" lang="pt-BR" sz="1050" spc="-1" strike="noStrike">
              <a:latin typeface="Arial"/>
            </a:endParaRPr>
          </a:p>
          <a:p>
            <a:pPr marL="12600" indent="-13716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173880"/>
              </a:tabLst>
            </a:pPr>
            <a:r>
              <a:rPr b="0" lang="pt-BR" sz="1050" spc="-7" strike="noStrike">
                <a:latin typeface="Times New Roman"/>
              </a:rPr>
              <a:t>manter durante toda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 do contrato, em compatibilidade com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obrigações assumidas, todas 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qualificação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exigidas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certame.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17388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17388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7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DAS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OBRIGAÇÕES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CONTRATANTE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36"/>
              </a:lnSpc>
              <a:buNone/>
              <a:tabLst>
                <a:tab algn="l" pos="173880"/>
              </a:tabLst>
            </a:pPr>
            <a:r>
              <a:rPr b="0" lang="pt-BR" sz="1050" spc="-7" strike="noStrike">
                <a:latin typeface="Times New Roman"/>
              </a:rPr>
              <a:t>10.1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Efetuar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estabelecidas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cláusula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12" strike="noStrike">
                <a:latin typeface="Times New Roman"/>
              </a:rPr>
              <a:t>se-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06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07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08" name="object 5"/>
          <p:cNvSpPr/>
          <p:nvPr/>
        </p:nvSpPr>
        <p:spPr>
          <a:xfrm>
            <a:off x="1069200" y="9441720"/>
            <a:ext cx="5756040" cy="15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12600">
              <a:lnSpc>
                <a:spcPts val="1244"/>
              </a:lnSpc>
              <a:buNone/>
            </a:pPr>
            <a:r>
              <a:rPr b="0" lang="pt-BR" sz="1050" spc="-7" strike="noStrike">
                <a:latin typeface="Times New Roman"/>
              </a:rPr>
              <a:t>gunda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dar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CONTRATADA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 necessárias para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regular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09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31D5BC12-8178-423B-8F21-BB2F74481871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2"/>
          <p:cNvSpPr/>
          <p:nvPr/>
        </p:nvSpPr>
        <p:spPr>
          <a:xfrm>
            <a:off x="1069200" y="437040"/>
            <a:ext cx="5964120" cy="935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</a:pP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4"/>
              </a:rPr>
              <a:t>www.pregaobanrisul.com.br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responderá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pedidos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esclarecimentos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02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(dois)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 úteis, contados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7" strike="noStrike">
                <a:latin typeface="Times New Roman"/>
              </a:rPr>
              <a:t>pedido.</a:t>
            </a:r>
            <a:endParaRPr b="0" lang="pt-BR" sz="1050" spc="-1" strike="noStrike">
              <a:latin typeface="Arial"/>
            </a:endParaRPr>
          </a:p>
          <a:p>
            <a:pPr marL="552600" indent="-539640" algn="just">
              <a:lnSpc>
                <a:spcPct val="100000"/>
              </a:lnSpc>
              <a:spcBef>
                <a:spcPts val="856"/>
              </a:spcBef>
              <a:buClr>
                <a:srgbClr val="000000"/>
              </a:buClr>
              <a:buFont typeface="StarSymbol"/>
              <a:buAutoNum type="arabicPeriod" startAt="5"/>
              <a:tabLst>
                <a:tab algn="l" pos="551880"/>
                <a:tab algn="l" pos="55260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CONDIÇÕES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PARTICIPAÇÃO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386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Poderão participar </a:t>
            </a:r>
            <a:r>
              <a:rPr b="0" lang="pt-BR" sz="1050" spc="-12" strike="noStrike">
                <a:latin typeface="Times New Roman"/>
              </a:rPr>
              <a:t>deste </a:t>
            </a:r>
            <a:r>
              <a:rPr b="0" lang="pt-BR" sz="1050" spc="-7" strike="noStrike">
                <a:latin typeface="Times New Roman"/>
              </a:rPr>
              <a:t>Pregão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pessoas jurídicas interessadas que estejam credenciadas </a:t>
            </a:r>
            <a:r>
              <a:rPr b="0" lang="pt-BR" sz="1050" spc="-12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Seção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Cadastro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CELIC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(Central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Licitações/RS),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podendo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acessada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sítio</a:t>
            </a:r>
            <a:r>
              <a:rPr b="0" lang="pt-BR" sz="1050" spc="89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5"/>
              </a:rPr>
              <a:t>www.celic.rs.gov.br</a:t>
            </a:r>
            <a:r>
              <a:rPr b="0" lang="pt-BR" sz="1050" spc="-7" strike="noStrike">
                <a:latin typeface="Times New Roman"/>
              </a:rPr>
              <a:t>, 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atendam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todas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exigências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Mais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informações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sobre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procedimento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credenciamento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estão</a:t>
            </a:r>
            <a:r>
              <a:rPr b="0" lang="pt-BR" sz="1050" spc="-7" strike="noStrike">
                <a:latin typeface="Times New Roman"/>
              </a:rPr>
              <a:t> disponíveis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fone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(51)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3288-1160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endereço: </a:t>
            </a:r>
            <a:r>
              <a:rPr b="0" lang="pt-BR" sz="1050" spc="-1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6"/>
              </a:rPr>
              <a:t>http://www.pregaobanrisul.com.br/fornecedores</a:t>
            </a:r>
            <a:r>
              <a:rPr b="0" lang="pt-BR" sz="1050" spc="-7" strike="noStrike">
                <a:latin typeface="Times New Roman"/>
              </a:rPr>
              <a:t>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participação</a:t>
            </a:r>
            <a:r>
              <a:rPr b="0" lang="pt-BR" sz="1050" spc="-1" strike="noStrike">
                <a:latin typeface="Times New Roman"/>
              </a:rPr>
              <a:t> na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implica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plena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irrevogável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</a:t>
            </a:r>
            <a:r>
              <a:rPr b="0" lang="pt-BR" sz="1050" spc="-1" strike="noStrike">
                <a:latin typeface="Times New Roman"/>
              </a:rPr>
              <a:t> os </a:t>
            </a:r>
            <a:r>
              <a:rPr b="0" lang="pt-BR" sz="1050" spc="-7" strike="noStrike">
                <a:latin typeface="Times New Roman"/>
              </a:rPr>
              <a:t>termos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 constantes deste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de seus anexos, bem como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observância dos preceitos legais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regulamentares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vigor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responsabilidade pela fidelidade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legitimidade das informações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apresentados 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fase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processo.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Para ter acesso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sistema eletrônico,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interessados deverão dispor de chave de identificação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senha,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pessoal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intransferível, obtidas </a:t>
            </a:r>
            <a:r>
              <a:rPr b="0" lang="pt-BR" sz="1050" spc="-12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provedor do sistema, onde também deverão informar-se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respeito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funcionamento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regulamento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instruções detalhadas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utilização.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uso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senha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acesso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é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 responsabilidade exclusiva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licitante, incluindo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transação por ele efetuada diretamente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por seu representante, não cabendo ao provedor 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 </a:t>
            </a:r>
            <a:r>
              <a:rPr b="0" lang="pt-BR" sz="1050" spc="-1" strike="noStrike">
                <a:latin typeface="Times New Roman"/>
              </a:rPr>
              <a:t>ou a </a:t>
            </a:r>
            <a:r>
              <a:rPr b="0" lang="pt-BR" sz="1050" spc="-7" strike="noStrike">
                <a:latin typeface="Times New Roman"/>
              </a:rPr>
              <a:t>Câmara Municipal de Uruguaiana responsabilidade por eventuais danos decorrentes do uso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indevido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senha, ainda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terceiros.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2" strike="noStrike">
                <a:latin typeface="Times New Roman"/>
              </a:rPr>
              <a:t>Como </a:t>
            </a:r>
            <a:r>
              <a:rPr b="0" lang="pt-BR" sz="1050" spc="-7" strike="noStrike">
                <a:latin typeface="Times New Roman"/>
              </a:rPr>
              <a:t>requisito para participação neste Pregão,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licitante deverá declarar,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campo próprio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sistema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ciente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cumpre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requisitos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definidos 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declaração falsa relativa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cumprimento dos requisitos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habilitação sujeitará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às </a:t>
            </a:r>
            <a:r>
              <a:rPr b="0" lang="pt-BR" sz="1050" spc="-7" strike="noStrike">
                <a:latin typeface="Times New Roman"/>
              </a:rPr>
              <a:t>sanções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 sem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 demais cominações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legais.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participação nesta licitação </a:t>
            </a:r>
            <a:r>
              <a:rPr b="0" lang="pt-BR" sz="1050" spc="-1" strike="noStrike">
                <a:latin typeface="Times New Roman"/>
              </a:rPr>
              <a:t>é </a:t>
            </a:r>
            <a:r>
              <a:rPr b="0" lang="pt-BR" sz="1050" spc="-7" strike="noStrike">
                <a:latin typeface="Times New Roman"/>
              </a:rPr>
              <a:t>restrita </a:t>
            </a:r>
            <a:r>
              <a:rPr b="0" lang="pt-BR" sz="1050" spc="-1" strike="noStrike">
                <a:latin typeface="Times New Roman"/>
              </a:rPr>
              <a:t>às </a:t>
            </a:r>
            <a:r>
              <a:rPr b="0" lang="pt-BR" sz="1050" spc="-7" strike="noStrike">
                <a:latin typeface="Times New Roman"/>
              </a:rPr>
              <a:t>Microempresas (ME), Empresas de Pequeno Porte (EPP)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Microempreendedor Individual (MEI), legalmente autorizados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atuarem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ramo pertinente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objeto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desta</a:t>
            </a:r>
            <a:r>
              <a:rPr b="0" lang="pt-BR" sz="1050" spc="-7" strike="noStrike">
                <a:latin typeface="Times New Roman"/>
              </a:rPr>
              <a:t> licitação,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atendam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todas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exigências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contidas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neste</a:t>
            </a:r>
            <a:r>
              <a:rPr b="0" lang="pt-BR" sz="1050" spc="-7" strike="noStrike">
                <a:latin typeface="Times New Roman"/>
              </a:rPr>
              <a:t> Edital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apresentem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 solicitada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local,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horário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informados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preâmbulo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Consideram-se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Microempresas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(ME),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Pequeno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(EPP)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Microempreendedor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Individual (MEI) aptos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participação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presente certame, aqueles que preenchem os requisitos da Lei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Complementar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Federal n.º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123/2006.</a:t>
            </a:r>
            <a:endParaRPr b="0" lang="pt-BR" sz="1050" spc="-1" strike="noStrike">
              <a:latin typeface="Arial"/>
            </a:endParaRPr>
          </a:p>
          <a:p>
            <a:pPr lvl="1" marL="336600" indent="-28836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participação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licitação expressamente reservada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Microempresa (ME)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Empresa de Pequeno Porte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(EPP), por licitante que não se enquadre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definição legal reservada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essas categorias, configura fraude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 certame, ficando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autor da conduta fraudulenta sujeito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aplicação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penalidade de impedimento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licitar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MUNICÍPIO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URUGUAIANA,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multas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neste </a:t>
            </a:r>
            <a:r>
              <a:rPr b="0" lang="pt-BR" sz="1050" spc="-7" strike="noStrike">
                <a:latin typeface="Times New Roman"/>
              </a:rPr>
              <a:t> Edital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das demais cominações legais (Acórdão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TCU 298/2011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Plenário).</a:t>
            </a:r>
            <a:endParaRPr b="0" lang="pt-BR" sz="1050" spc="-1" strike="noStrike">
              <a:latin typeface="Arial"/>
            </a:endParaRPr>
          </a:p>
          <a:p>
            <a:pPr lvl="1" marL="336600" indent="-289080" algn="just">
              <a:lnSpc>
                <a:spcPct val="100000"/>
              </a:lnSpc>
              <a:spcBef>
                <a:spcPts val="516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36600"/>
              </a:tabLst>
            </a:pP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permitida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participação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nesta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pessoa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jurídica:</a:t>
            </a:r>
            <a:endParaRPr b="0" lang="pt-BR" sz="1050" spc="-1" strike="noStrike">
              <a:latin typeface="Arial"/>
            </a:endParaRPr>
          </a:p>
          <a:p>
            <a:pPr lvl="2" marL="789840" indent="-320040" algn="just">
              <a:lnSpc>
                <a:spcPts val="1210"/>
              </a:lnSpc>
              <a:spcBef>
                <a:spcPts val="635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que, direta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indiretamente, mantenha sociedade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participação com servidor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Presidente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Câmara Municipal de Uruguaiana, considerada participação indireta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existência de qualquer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vínculo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natureza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técnica,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comercial,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econômica, financeira</a:t>
            </a:r>
            <a:r>
              <a:rPr b="0" lang="pt-BR" sz="1050" spc="-1" strike="noStrike">
                <a:latin typeface="Times New Roman"/>
              </a:rPr>
              <a:t> ou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trabalhista;</a:t>
            </a:r>
            <a:endParaRPr b="0" lang="pt-BR" sz="1050" spc="-1" strike="noStrike">
              <a:latin typeface="Arial"/>
            </a:endParaRPr>
          </a:p>
          <a:p>
            <a:pPr lvl="2" marL="789840" indent="-3200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possua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sócio(s),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gerente(s)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diretor(es)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seja(m)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cônjuge,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companheiro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parente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linha reta, colateral ou por afinidade, até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terceiro grau, inclusive,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Presidente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servidor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ocupante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cargo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direção, chefia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assessoramento no âmbito do Poder Legislativo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Uruguaiana;</a:t>
            </a:r>
            <a:endParaRPr b="0" lang="pt-BR" sz="1050" spc="-1" strike="noStrike">
              <a:latin typeface="Arial"/>
            </a:endParaRPr>
          </a:p>
          <a:p>
            <a:pPr lvl="2" marL="789840" indent="-3200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que não atenda às condições estabelecidas neste instrumento convocatório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não apresente 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nele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exigidos;</a:t>
            </a:r>
            <a:endParaRPr b="0" lang="pt-BR" sz="1050" spc="-1" strike="noStrike">
              <a:latin typeface="Arial"/>
            </a:endParaRPr>
          </a:p>
          <a:p>
            <a:pPr lvl="2" marL="912960" indent="-443160" algn="just">
              <a:lnSpc>
                <a:spcPts val="1179"/>
              </a:lnSpc>
              <a:buClr>
                <a:srgbClr val="000000"/>
              </a:buClr>
              <a:buFont typeface="StarSymbol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cujo ramo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atividade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seja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compatível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-7" strike="noStrike">
                <a:latin typeface="Times New Roman"/>
              </a:rPr>
              <a:t> objeto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-7" strike="noStrike">
                <a:latin typeface="Times New Roman"/>
              </a:rPr>
              <a:t> licitação;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58" name="object 3" descr=""/>
          <p:cNvPicPr/>
          <p:nvPr/>
        </p:nvPicPr>
        <p:blipFill>
          <a:blip r:embed="rId7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59" name="object 4" descr=""/>
          <p:cNvPicPr/>
          <p:nvPr/>
        </p:nvPicPr>
        <p:blipFill>
          <a:blip r:embed="rId8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D3F4AC6D-DAB5-4397-BBB2-3E455BAF5939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bject 2"/>
          <p:cNvSpPr/>
          <p:nvPr/>
        </p:nvSpPr>
        <p:spPr>
          <a:xfrm>
            <a:off x="1069200" y="437040"/>
            <a:ext cx="5964840" cy="944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68560"/>
              </a:tabLst>
            </a:pPr>
            <a:r>
              <a:rPr b="0" lang="pt-BR" sz="1050" spc="-21" strike="noStrike">
                <a:latin typeface="Times New Roman"/>
              </a:rPr>
              <a:t>Ocorrendo atraso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pagamento </a:t>
            </a:r>
            <a:r>
              <a:rPr b="0" lang="pt-BR" sz="1050" spc="-15" strike="noStrike">
                <a:latin typeface="Times New Roman"/>
              </a:rPr>
              <a:t>por </a:t>
            </a:r>
            <a:r>
              <a:rPr b="0" lang="pt-BR" sz="1050" spc="-21" strike="noStrike">
                <a:latin typeface="Times New Roman"/>
              </a:rPr>
              <a:t>culpa </a:t>
            </a:r>
            <a:r>
              <a:rPr b="0" lang="pt-BR" sz="1050" spc="-26" strike="noStrike">
                <a:latin typeface="Times New Roman"/>
              </a:rPr>
              <a:t>exclusiva </a:t>
            </a:r>
            <a:r>
              <a:rPr b="0" lang="pt-BR" sz="1050" spc="-15" strike="noStrike">
                <a:latin typeface="Times New Roman"/>
              </a:rPr>
              <a:t>da </a:t>
            </a:r>
            <a:r>
              <a:rPr b="0" lang="pt-BR" sz="1050" spc="-26" strike="noStrike">
                <a:latin typeface="Times New Roman"/>
              </a:rPr>
              <a:t>CONTRATANTE,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21" strike="noStrike">
                <a:latin typeface="Times New Roman"/>
              </a:rPr>
              <a:t>pagamento será </a:t>
            </a:r>
            <a:r>
              <a:rPr b="0" lang="pt-BR" sz="1050" spc="-26" strike="noStrike">
                <a:latin typeface="Times New Roman"/>
              </a:rPr>
              <a:t>realizado </a:t>
            </a:r>
            <a:r>
              <a:rPr b="0" lang="pt-BR" sz="1050" spc="-21" strike="noStrike">
                <a:latin typeface="Times New Roman"/>
              </a:rPr>
              <a:t>acresci-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do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de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atualização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financeira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de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0,5%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a.d.(zero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vírgula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cinco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por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cento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dia).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83320"/>
              </a:tabLst>
            </a:pPr>
            <a:r>
              <a:rPr b="0" lang="pt-BR" sz="1050" spc="-21" strike="noStrike">
                <a:latin typeface="Times New Roman"/>
              </a:rPr>
              <a:t>Para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1" strike="noStrike">
                <a:latin typeface="Times New Roman"/>
              </a:rPr>
              <a:t>hipótese definida </a:t>
            </a:r>
            <a:r>
              <a:rPr b="0" lang="pt-BR" sz="1050" spc="-12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10.2,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6" strike="noStrike">
                <a:latin typeface="Times New Roman"/>
              </a:rPr>
              <a:t>CONTRATADA</a:t>
            </a:r>
            <a:r>
              <a:rPr b="0" lang="pt-BR" sz="1050" spc="208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fica obrigada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6" strike="noStrike">
                <a:latin typeface="Times New Roman"/>
              </a:rPr>
              <a:t>emitir </a:t>
            </a:r>
            <a:r>
              <a:rPr b="0" lang="pt-BR" sz="1050" spc="-21" strike="noStrike">
                <a:latin typeface="Times New Roman"/>
              </a:rPr>
              <a:t>fatura </a:t>
            </a:r>
            <a:r>
              <a:rPr b="0" lang="pt-BR" sz="1050" spc="-26" strike="noStrike">
                <a:latin typeface="Times New Roman"/>
              </a:rPr>
              <a:t>suplementar, identificando 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forma clara </a:t>
            </a:r>
            <a:r>
              <a:rPr b="0" lang="pt-BR" sz="1050" spc="-15" strike="noStrike">
                <a:latin typeface="Times New Roman"/>
              </a:rPr>
              <a:t>que </a:t>
            </a:r>
            <a:r>
              <a:rPr b="0" lang="pt-BR" sz="1050" spc="-12" strike="noStrike">
                <a:latin typeface="Times New Roman"/>
              </a:rPr>
              <a:t>se </a:t>
            </a:r>
            <a:r>
              <a:rPr b="0" lang="pt-BR" sz="1050" spc="-21" strike="noStrike">
                <a:latin typeface="Times New Roman"/>
              </a:rPr>
              <a:t>trata </a:t>
            </a:r>
            <a:r>
              <a:rPr b="0" lang="pt-BR" sz="1050" spc="-15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valor </a:t>
            </a:r>
            <a:r>
              <a:rPr b="0" lang="pt-BR" sz="1050" spc="-26" strike="noStrike">
                <a:latin typeface="Times New Roman"/>
              </a:rPr>
              <a:t>pertinente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26" strike="noStrike">
                <a:latin typeface="Times New Roman"/>
              </a:rPr>
              <a:t>atualização financeira originária </a:t>
            </a:r>
            <a:r>
              <a:rPr b="0" lang="pt-BR" sz="1050" spc="-12" strike="noStrike">
                <a:latin typeface="Times New Roman"/>
              </a:rPr>
              <a:t>de </a:t>
            </a:r>
            <a:r>
              <a:rPr b="0" lang="pt-BR" sz="1050" spc="-26" strike="noStrike">
                <a:latin typeface="Times New Roman"/>
              </a:rPr>
              <a:t>pagamento </a:t>
            </a:r>
            <a:r>
              <a:rPr b="0" lang="pt-BR" sz="1050" spc="-12" strike="noStrike">
                <a:latin typeface="Times New Roman"/>
              </a:rPr>
              <a:t>de </a:t>
            </a:r>
            <a:r>
              <a:rPr b="0" lang="pt-BR" sz="1050" spc="-21" strike="noStrike">
                <a:latin typeface="Times New Roman"/>
              </a:rPr>
              <a:t>fatura </a:t>
            </a:r>
            <a:r>
              <a:rPr b="0" lang="pt-BR" sz="1050" spc="-15" strike="noStrike">
                <a:latin typeface="Times New Roman"/>
              </a:rPr>
              <a:t>em </a:t>
            </a:r>
            <a:r>
              <a:rPr b="0" lang="pt-BR" sz="1050" spc="-21" strike="noStrike">
                <a:latin typeface="Times New Roman"/>
              </a:rPr>
              <a:t>atraso </a:t>
            </a:r>
            <a:r>
              <a:rPr b="0" lang="pt-BR" sz="1050" spc="-15" strike="noStrike">
                <a:latin typeface="Times New Roman"/>
              </a:rPr>
              <a:t> por</a:t>
            </a:r>
            <a:r>
              <a:rPr b="0" lang="pt-BR" sz="1050" spc="-46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inadimplemento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da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CONTRATANTE.</a:t>
            </a:r>
            <a:endParaRPr b="0" lang="pt-BR" sz="1050" spc="-1" strike="noStrike">
              <a:latin typeface="Arial"/>
            </a:endParaRPr>
          </a:p>
          <a:p>
            <a:pPr lvl="1" marL="278640" indent="-266760">
              <a:lnSpc>
                <a:spcPts val="1154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Acompanhar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fiscalizar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7" strike="noStrike">
                <a:latin typeface="Times New Roman"/>
              </a:rPr>
              <a:t> execução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 por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representante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designado;</a:t>
            </a:r>
            <a:endParaRPr b="0" lang="pt-BR" sz="1050" spc="-1" strike="noStrike">
              <a:latin typeface="Arial"/>
            </a:endParaRPr>
          </a:p>
          <a:p>
            <a:pPr lvl="1" marL="278640" indent="-266760">
              <a:lnSpc>
                <a:spcPts val="1236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Aplicar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-7" strike="noStrike">
                <a:latin typeface="Times New Roman"/>
              </a:rPr>
              <a:t> Contratada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 penalidades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regulamentares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 contratuais;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None/>
              <a:tabLst>
                <a:tab algn="l" pos="27936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79360"/>
              </a:tabLst>
            </a:pPr>
            <a:r>
              <a:rPr b="1" lang="pt-BR" sz="1050" spc="-7" strike="noStrike">
                <a:latin typeface="Times New Roman"/>
              </a:rPr>
              <a:t>CLÁUSULA DÉCIMA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PRIMEIRA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DA DESPESA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spcBef>
                <a:spcPts val="54"/>
              </a:spcBef>
              <a:buNone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11.1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despesas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instrumento,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ocorrerão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mediante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emissão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nota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12" strike="noStrike">
                <a:latin typeface="Times New Roman"/>
              </a:rPr>
              <a:t>empe- 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nho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 </a:t>
            </a:r>
            <a:r>
              <a:rPr b="0" lang="pt-BR" sz="1050" spc="-26" strike="noStrike">
                <a:latin typeface="Times New Roman"/>
              </a:rPr>
              <a:t>CONTRATANTE,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rubrica:</a:t>
            </a:r>
            <a:endParaRPr b="0" lang="pt-BR" sz="1050" spc="-1" strike="noStrike">
              <a:latin typeface="Arial"/>
            </a:endParaRPr>
          </a:p>
          <a:p>
            <a:pPr marL="78840">
              <a:lnSpc>
                <a:spcPts val="1179"/>
              </a:lnSpc>
              <a:buNone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3.3.90.30.17.00.00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MATERIAL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(CONSUMO) (Principal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1566)</a:t>
            </a:r>
            <a:endParaRPr b="0" lang="pt-BR" sz="1050" spc="-1" strike="noStrike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550"/>
              </a:spcBef>
              <a:buNone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4.4.90.52.35.00.00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PROCESSAMENTO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DADOS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(Principal 1574)</a:t>
            </a:r>
            <a:endParaRPr b="0" lang="pt-BR" sz="1050" spc="-1" strike="noStrike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519"/>
              </a:spcBef>
              <a:buNone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4.4.90.52.41.00.00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EQUIPAMENTOS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</a:t>
            </a:r>
            <a:r>
              <a:rPr b="0" lang="pt-BR" sz="1050" spc="-7" strike="noStrike">
                <a:latin typeface="Times New Roman"/>
              </a:rPr>
              <a:t> COMPUTADORES</a:t>
            </a:r>
            <a:r>
              <a:rPr b="0" lang="pt-BR" sz="1050" spc="-1" strike="noStrike">
                <a:latin typeface="Times New Roman"/>
              </a:rPr>
              <a:t> (</a:t>
            </a:r>
            <a:r>
              <a:rPr b="0" lang="pt-BR" sz="1050" spc="-7" strike="noStrike">
                <a:latin typeface="Times New Roman"/>
              </a:rPr>
              <a:t> Principal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1574)</a:t>
            </a:r>
            <a:endParaRPr b="0" lang="pt-BR" sz="1050" spc="-1" strike="noStrike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31"/>
              </a:spcBef>
              <a:buNone/>
              <a:tabLst>
                <a:tab algn="l" pos="27936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  <a:tabLst>
                <a:tab algn="l" pos="27936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18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</a:t>
            </a:r>
            <a:r>
              <a:rPr b="1" lang="pt-BR" sz="1050" spc="18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SEGUNDA–</a:t>
            </a:r>
            <a:r>
              <a:rPr b="1" lang="pt-BR" sz="1050" spc="18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18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ALTERAÇÃO,</a:t>
            </a:r>
            <a:r>
              <a:rPr b="1" lang="pt-BR" sz="1050" spc="18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INEXECUÇÃO</a:t>
            </a:r>
            <a:r>
              <a:rPr b="1" lang="pt-BR" sz="1050" spc="188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OU</a:t>
            </a:r>
            <a:r>
              <a:rPr b="1" lang="pt-BR" sz="1050" spc="18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RESCISÃO</a:t>
            </a:r>
            <a:r>
              <a:rPr b="1" lang="pt-BR" sz="1050" spc="188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182" strike="noStrike">
                <a:latin typeface="Times New Roman"/>
              </a:rPr>
              <a:t> </a:t>
            </a:r>
            <a:r>
              <a:rPr b="1" lang="pt-BR" sz="1050" spc="18" strike="noStrike">
                <a:latin typeface="Times New Roman"/>
              </a:rPr>
              <a:t>CON- </a:t>
            </a:r>
            <a:r>
              <a:rPr b="1" lang="pt-BR" sz="1050" spc="-24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TRATO</a:t>
            </a:r>
            <a:endParaRPr b="0" lang="pt-BR" sz="1050" spc="-1" strike="noStrike">
              <a:latin typeface="Arial"/>
            </a:endParaRPr>
          </a:p>
          <a:p>
            <a:pPr lvl="1" marL="12600" indent="-2667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8584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regular-se-á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concerne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alteração,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inexecução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rescisão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disposições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n° 8.666/93 atualizada pela Lei </a:t>
            </a:r>
            <a:r>
              <a:rPr b="0" lang="pt-BR" sz="1050" spc="-1" strike="noStrike">
                <a:latin typeface="Times New Roman"/>
              </a:rPr>
              <a:t>n° </a:t>
            </a:r>
            <a:r>
              <a:rPr b="0" lang="pt-BR" sz="1050" spc="-7" strike="noStrike">
                <a:latin typeface="Times New Roman"/>
              </a:rPr>
              <a:t>8.883/94, pelas disposições </a:t>
            </a:r>
            <a:r>
              <a:rPr b="0" lang="pt-BR" sz="1050" spc="-12" strike="noStrike">
                <a:latin typeface="Times New Roman"/>
              </a:rPr>
              <a:t>deste </a:t>
            </a:r>
            <a:r>
              <a:rPr b="0" lang="pt-BR" sz="1050" spc="-7" strike="noStrike">
                <a:latin typeface="Times New Roman"/>
              </a:rPr>
              <a:t>Contrato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pelos preceitos do Direito </a:t>
            </a:r>
            <a:r>
              <a:rPr b="0" lang="pt-BR" sz="1050" spc="-1" strike="noStrike">
                <a:latin typeface="Times New Roman"/>
              </a:rPr>
              <a:t>Pú-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blico.</a:t>
            </a:r>
            <a:endParaRPr b="0" lang="pt-BR" sz="1050" spc="-1" strike="noStrike">
              <a:latin typeface="Arial"/>
            </a:endParaRPr>
          </a:p>
          <a:p>
            <a:pPr lvl="1" marL="12600" indent="-2667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8188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contrato poderá ser alterado nos casos previstos no art. 65,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nº 8.666/93, desde que haja interesse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</a:t>
            </a:r>
            <a:r>
              <a:rPr b="0" lang="pt-BR" sz="1050" spc="-21" strike="noStrike">
                <a:latin typeface="Times New Roman"/>
              </a:rPr>
              <a:t>CONTRATANTE,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apresentação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justificação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devida.</a:t>
            </a:r>
            <a:endParaRPr b="0" lang="pt-BR" sz="1050" spc="-1" strike="noStrike">
              <a:latin typeface="Arial"/>
            </a:endParaRPr>
          </a:p>
          <a:p>
            <a:pPr lvl="1" marL="12600" indent="-2667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934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Contrato poderá, com base nos preceitos de Direito Público, ser rescindido pela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CONTRATANTE</a:t>
            </a:r>
            <a:r>
              <a:rPr b="0" lang="pt-BR" sz="1050" spc="21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todo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qualquer tempo, independentemente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interpelação judicial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extrajudicial, mediante simples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aviso,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cabendo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reclamação</a:t>
            </a:r>
            <a:r>
              <a:rPr b="0" lang="pt-BR" sz="1050" spc="-1" strike="noStrike">
                <a:latin typeface="Times New Roman"/>
              </a:rPr>
              <a:t> ou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indenização.</a:t>
            </a:r>
            <a:endParaRPr b="0" lang="pt-BR" sz="1050" spc="-1" strike="noStrike">
              <a:latin typeface="Arial"/>
            </a:endParaRPr>
          </a:p>
          <a:p>
            <a:pPr lvl="1" marL="278640" indent="-26676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7936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7" strike="noStrike">
                <a:latin typeface="Times New Roman"/>
              </a:rPr>
              <a:t> Contrato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 rescindido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nas hipóteses previstas nos arts.77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78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Federal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27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8.666/93.</a:t>
            </a:r>
            <a:endParaRPr b="0" lang="pt-BR" sz="1050" spc="-1" strike="noStrike">
              <a:latin typeface="Arial"/>
            </a:endParaRPr>
          </a:p>
          <a:p>
            <a:pPr lvl="1" marL="12600" indent="-26676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83320"/>
              </a:tabLst>
            </a:pPr>
            <a:r>
              <a:rPr b="0" lang="pt-BR" sz="1050" spc="-7" strike="noStrike">
                <a:latin typeface="Times New Roman"/>
              </a:rPr>
              <a:t>Ocorrendo rescisão contratual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inciso </a:t>
            </a:r>
            <a:r>
              <a:rPr b="0" lang="pt-BR" sz="1050" spc="-1" strike="noStrike">
                <a:latin typeface="Times New Roman"/>
              </a:rPr>
              <a:t>I, </a:t>
            </a:r>
            <a:r>
              <a:rPr b="0" lang="pt-BR" sz="1050" spc="-7" strike="noStrike">
                <a:latin typeface="Times New Roman"/>
              </a:rPr>
              <a:t>art. 79 da Lei Federal nº 8.666/93,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Câmara </a:t>
            </a:r>
            <a:r>
              <a:rPr b="0" lang="pt-BR" sz="1050" spc="9" strike="noStrike">
                <a:latin typeface="Times New Roman"/>
              </a:rPr>
              <a:t>Munici- 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adotará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-7" strike="noStrike">
                <a:latin typeface="Times New Roman"/>
              </a:rPr>
              <a:t> medidas ordenadas 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 </a:t>
            </a:r>
            <a:r>
              <a:rPr b="0" lang="pt-BR" sz="1050" spc="-1" strike="noStrike">
                <a:latin typeface="Times New Roman"/>
              </a:rPr>
              <a:t>80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mesmo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diploma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8332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spcBef>
                <a:spcPts val="6"/>
              </a:spcBef>
              <a:buNone/>
              <a:tabLst>
                <a:tab algn="l" pos="28332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TERCEIRA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CESSÃO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OU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TRANSFERÊNCIA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83320"/>
              </a:tabLst>
            </a:pPr>
            <a:r>
              <a:rPr b="0" lang="pt-BR" sz="1050" spc="-7" strike="noStrike">
                <a:latin typeface="Times New Roman"/>
              </a:rPr>
              <a:t>13.1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presente contrato não poderá ser cedido ou transferido,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todo </a:t>
            </a:r>
            <a:r>
              <a:rPr b="0" lang="pt-BR" sz="1050" spc="-1" strike="noStrike">
                <a:latin typeface="Times New Roman"/>
              </a:rPr>
              <a:t>ou em </a:t>
            </a:r>
            <a:r>
              <a:rPr b="0" lang="pt-BR" sz="1050" spc="-7" strike="noStrike">
                <a:latin typeface="Times New Roman"/>
              </a:rPr>
              <a:t>parte,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não ser medi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ante prévio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expresso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consentimento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CONTRATANTE.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8332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8332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QUARTA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DAS </a:t>
            </a:r>
            <a:r>
              <a:rPr b="1" lang="pt-BR" sz="1050" spc="-7" strike="noStrike">
                <a:latin typeface="Times New Roman"/>
              </a:rPr>
              <a:t>SANÇÕES ADMINISTRATIVAS</a:t>
            </a:r>
            <a:endParaRPr b="0" lang="pt-BR" sz="1050" spc="-1" strike="noStrike">
              <a:latin typeface="Arial"/>
            </a:endParaRPr>
          </a:p>
          <a:p>
            <a:pPr lvl="1" marL="12600" indent="-266760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80800"/>
              </a:tabLst>
            </a:pPr>
            <a:r>
              <a:rPr b="0" lang="pt-BR" sz="1050" spc="-7" strike="noStrike">
                <a:latin typeface="Times New Roman"/>
              </a:rPr>
              <a:t>Comete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infração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administrativa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termos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1993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nº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10.520,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2002,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</a:t>
            </a:r>
            <a:r>
              <a:rPr b="0" lang="pt-BR" sz="1050" spc="-12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tratada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que: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154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inexecutar total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parcialmente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das obrigações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assumidas 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decorrência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contratação;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ensejar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7" strike="noStrike">
                <a:latin typeface="Times New Roman"/>
              </a:rPr>
              <a:t> retardamento da execução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objeto;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fraudar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contrato;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comportar-se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modo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inidôneo;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cometer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fraude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fiscal;</a:t>
            </a:r>
            <a:endParaRPr b="0" lang="pt-BR" sz="1050" spc="-1" strike="noStrike">
              <a:latin typeface="Arial"/>
            </a:endParaRPr>
          </a:p>
          <a:p>
            <a:pPr lvl="2" marL="412200" indent="-39996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412920"/>
              </a:tabLst>
            </a:pP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mantiver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proposta.</a:t>
            </a:r>
            <a:endParaRPr b="0" lang="pt-BR" sz="1050" spc="-1" strike="noStrike">
              <a:latin typeface="Arial"/>
            </a:endParaRPr>
          </a:p>
          <a:p>
            <a:pPr lvl="1" marL="278640" indent="-266760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"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Na vigência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7" strike="noStrike">
                <a:latin typeface="Times New Roman"/>
              </a:rPr>
              <a:t>contrato,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sujeita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seguintes sanções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administrativas: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Advertência;</a:t>
            </a:r>
            <a:endParaRPr b="0" lang="pt-BR" sz="1050" spc="-1" strike="noStrike">
              <a:latin typeface="Arial"/>
            </a:endParaRPr>
          </a:p>
          <a:p>
            <a:pPr lvl="2" marL="12600" indent="-367200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394920"/>
              </a:tabLst>
            </a:pP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multa,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título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perdas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danos,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correspondente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10%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(dez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cento)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23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adimplido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 seguintes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casos:</a:t>
            </a:r>
            <a:endParaRPr b="0" lang="pt-BR" sz="1050" spc="-1" strike="noStrike">
              <a:latin typeface="Arial"/>
            </a:endParaRPr>
          </a:p>
          <a:p>
            <a:pPr marL="12600" indent="-216000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262080"/>
                <a:tab algn="l" pos="262800"/>
              </a:tabLst>
            </a:pP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serviços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forem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executados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acordo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especificações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apresentada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 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haver negligência</a:t>
            </a:r>
            <a:r>
              <a:rPr b="0" lang="pt-BR" sz="1050" spc="-1" strike="noStrike">
                <a:latin typeface="Times New Roman"/>
              </a:rPr>
              <a:t> na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7" strike="noStrike">
                <a:latin typeface="Times New Roman"/>
              </a:rPr>
              <a:t> objeto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contratado;</a:t>
            </a:r>
            <a:endParaRPr b="0" lang="pt-BR" sz="1050" spc="-1" strike="noStrike">
              <a:latin typeface="Arial"/>
            </a:endParaRPr>
          </a:p>
          <a:p>
            <a:pPr marL="12600" indent="-216000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245160"/>
              </a:tabLst>
            </a:pP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negar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corrigir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deficiências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refazer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serviços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 Municipal;</a:t>
            </a:r>
            <a:endParaRPr b="0" lang="pt-BR" sz="1050" spc="-1" strike="noStrike">
              <a:latin typeface="Arial"/>
            </a:endParaRPr>
          </a:p>
          <a:p>
            <a:pPr marL="236160" indent="-223560">
              <a:lnSpc>
                <a:spcPts val="1179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236160"/>
              </a:tabLst>
            </a:pPr>
            <a:r>
              <a:rPr b="0" lang="pt-BR" sz="1050" spc="-7" strike="noStrike">
                <a:latin typeface="Times New Roman"/>
              </a:rPr>
              <a:t>pela inexecução parcial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foi</a:t>
            </a:r>
            <a:r>
              <a:rPr b="0" lang="pt-BR" sz="1050" spc="-7" strike="noStrike">
                <a:latin typeface="Times New Roman"/>
              </a:rPr>
              <a:t> proposto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contratado;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11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12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13" name="object 5"/>
          <p:cNvSpPr/>
          <p:nvPr/>
        </p:nvSpPr>
        <p:spPr>
          <a:xfrm>
            <a:off x="6865560" y="9692640"/>
            <a:ext cx="164880" cy="16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12600">
              <a:lnSpc>
                <a:spcPts val="1301"/>
              </a:lnSpc>
              <a:buNone/>
            </a:pPr>
            <a:r>
              <a:rPr b="0" lang="pt-BR" sz="1100" spc="-1" strike="noStrike">
                <a:latin typeface="Times New Roman"/>
              </a:rPr>
              <a:t>20</a:t>
            </a:r>
            <a:endParaRPr b="0" lang="pt-BR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object 2"/>
          <p:cNvSpPr/>
          <p:nvPr/>
        </p:nvSpPr>
        <p:spPr>
          <a:xfrm>
            <a:off x="1069200" y="437040"/>
            <a:ext cx="5964840" cy="936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d)</a:t>
            </a:r>
            <a:r>
              <a:rPr b="0" lang="pt-BR" sz="1050" spc="68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 descumprimento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cláusula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contratual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norma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legislação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pertinente.</a:t>
            </a:r>
            <a:endParaRPr b="0" lang="pt-BR" sz="1050" spc="-1" strike="noStrike">
              <a:latin typeface="Arial"/>
            </a:endParaRPr>
          </a:p>
          <a:p>
            <a:pPr lvl="2" marL="37908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3"/>
              <a:tabLst>
                <a:tab algn="l" pos="379800"/>
              </a:tabLst>
            </a:pPr>
            <a:r>
              <a:rPr b="0" lang="pt-BR" sz="1050" spc="-7" strike="noStrike">
                <a:latin typeface="Times New Roman"/>
              </a:rPr>
              <a:t>Suspensão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licitar, num prazo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até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2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(dois)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anos.</a:t>
            </a:r>
            <a:endParaRPr b="0" lang="pt-BR" sz="1050" spc="-1" strike="noStrike">
              <a:latin typeface="Arial"/>
            </a:endParaRPr>
          </a:p>
          <a:p>
            <a:pPr lvl="2" marL="12600" indent="-367200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 startAt="3"/>
              <a:tabLst>
                <a:tab algn="l" pos="380880"/>
              </a:tabLst>
            </a:pPr>
            <a:r>
              <a:rPr b="0" lang="pt-BR" sz="1050" spc="-7" strike="noStrike">
                <a:latin typeface="Times New Roman"/>
              </a:rPr>
              <a:t>Declaração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inidoneidade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Administração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estipulam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arts. </a:t>
            </a:r>
            <a:r>
              <a:rPr b="0" lang="pt-BR" sz="1050" spc="-1" strike="noStrike">
                <a:latin typeface="Times New Roman"/>
              </a:rPr>
              <a:t>87 e </a:t>
            </a:r>
            <a:r>
              <a:rPr b="0" lang="pt-BR" sz="1050" spc="-7" strike="noStrike">
                <a:latin typeface="Times New Roman"/>
              </a:rPr>
              <a:t>88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incisos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Federal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8.666/93.</a:t>
            </a:r>
            <a:endParaRPr b="0" lang="pt-BR" sz="1050" spc="-1" strike="noStrike">
              <a:latin typeface="Arial"/>
            </a:endParaRPr>
          </a:p>
          <a:p>
            <a:pPr lvl="2" marL="12600" indent="-367200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3"/>
              <a:tabLst>
                <a:tab algn="l" pos="384840"/>
              </a:tabLst>
            </a:pP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multa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20%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(vinte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cento)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sobre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adimplido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18" strike="noStrike">
                <a:latin typeface="Times New Roman"/>
              </a:rPr>
              <a:t>ine- 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xecução total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obrigação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assumida.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154"/>
              </a:lnSpc>
              <a:buNone/>
              <a:tabLst>
                <a:tab algn="l" pos="384840"/>
              </a:tabLst>
            </a:pPr>
            <a:r>
              <a:rPr b="0" lang="pt-BR" sz="1050" spc="-7" strike="noStrike">
                <a:latin typeface="Times New Roman"/>
              </a:rPr>
              <a:t>14.3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-7" strike="noStrike">
                <a:latin typeface="Times New Roman"/>
              </a:rPr>
              <a:t> 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observância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cláusulas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prazos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 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implicará</a:t>
            </a:r>
            <a:r>
              <a:rPr b="0" lang="pt-BR" sz="1050" spc="-1" strike="noStrike">
                <a:latin typeface="Times New Roman"/>
              </a:rPr>
              <a:t> na </a:t>
            </a:r>
            <a:r>
              <a:rPr b="0" lang="pt-BR" sz="1050" spc="-7" strike="noStrike">
                <a:latin typeface="Times New Roman"/>
              </a:rPr>
              <a:t>multa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moratório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de:</a:t>
            </a:r>
            <a:endParaRPr b="0" lang="pt-BR" sz="1050" spc="-1" strike="noStrike">
              <a:latin typeface="Arial"/>
            </a:endParaRPr>
          </a:p>
          <a:p>
            <a:pPr marL="12600" indent="-21600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lphaLcParenR"/>
              <a:tabLst>
                <a:tab algn="l" pos="256680"/>
              </a:tabLst>
            </a:pPr>
            <a:r>
              <a:rPr b="0" lang="pt-BR" sz="1050" spc="-7" strike="noStrike">
                <a:latin typeface="Times New Roman"/>
              </a:rPr>
              <a:t>0,5% (cinco décimos por cento) por dia sobre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valor não adimplido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contrato em caso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atraso </a:t>
            </a:r>
            <a:r>
              <a:rPr b="0" lang="pt-BR" sz="1050" spc="-1" strike="noStrike">
                <a:latin typeface="Times New Roman"/>
              </a:rPr>
              <a:t>ou 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descumprimento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cláusula contratual, limitada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15 (quinze) dias. Após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décimo quinto dia,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critério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Administração, no caso de execução em atraso, poderá ocorrer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não aceitação do objeto, de forma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configu- 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rar,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hipótese,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inexecução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total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assumida, sem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rescisão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unilateral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avença;</a:t>
            </a:r>
            <a:endParaRPr b="0" lang="pt-BR" sz="1050" spc="-1" strike="noStrike">
              <a:latin typeface="Arial"/>
            </a:endParaRPr>
          </a:p>
          <a:p>
            <a:pPr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lphaLcParenR"/>
              <a:tabLst>
                <a:tab algn="l" pos="259200"/>
              </a:tabLst>
            </a:pPr>
            <a:r>
              <a:rPr b="0" lang="pt-BR" sz="1050" spc="-7" strike="noStrike">
                <a:latin typeface="Times New Roman"/>
              </a:rPr>
              <a:t>10% (dez por cento) sobre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valor não adimplido do contrato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atraso na execução do objeto por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período superior </a:t>
            </a:r>
            <a:r>
              <a:rPr b="0" lang="pt-BR" sz="1050" spc="-1" strike="noStrike">
                <a:latin typeface="Times New Roman"/>
              </a:rPr>
              <a:t>ao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alínea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“a”.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297360"/>
              </a:tabLst>
            </a:pPr>
            <a:r>
              <a:rPr b="0" lang="pt-BR" sz="1050" spc="-7" strike="noStrike">
                <a:latin typeface="Times New Roman"/>
              </a:rPr>
              <a:t>Não serão aplicadas concomitantemente as penalidades previstas nos subitens 12.2 (compensatórias)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(moratórias).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279360"/>
              </a:tabLst>
            </a:pP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de aplicação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multa,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26" strike="noStrike">
                <a:latin typeface="Times New Roman"/>
              </a:rPr>
              <a:t>CONTRATADA </a:t>
            </a:r>
            <a:r>
              <a:rPr b="0" lang="pt-BR" sz="1050" spc="-7" strike="noStrike">
                <a:latin typeface="Times New Roman"/>
              </a:rPr>
              <a:t>será notificada, por escrito, da referida sanção </a:t>
            </a:r>
            <a:r>
              <a:rPr b="0" lang="pt-BR" sz="1050" spc="-1" strike="noStrike">
                <a:latin typeface="Times New Roman"/>
              </a:rPr>
              <a:t>adminis-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trativa, tendo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10 (dez) dias, contados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recebimento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notificação,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recolher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importância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CONTRATANTE;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290880"/>
              </a:tabLst>
            </a:pPr>
            <a:r>
              <a:rPr b="0" lang="pt-BR" sz="1050" spc="-7" strike="noStrike">
                <a:latin typeface="Times New Roman"/>
              </a:rPr>
              <a:t>Nenhum pagamento será efetuado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26" strike="noStrike">
                <a:latin typeface="Times New Roman"/>
              </a:rPr>
              <a:t>CONTRATADA </a:t>
            </a:r>
            <a:r>
              <a:rPr b="0" lang="pt-BR" sz="1050" spc="-7" strike="noStrike">
                <a:latin typeface="Times New Roman"/>
              </a:rPr>
              <a:t>enquanto pendente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liquidação qualquer </a:t>
            </a:r>
            <a:r>
              <a:rPr b="0" lang="pt-BR" sz="1050" spc="-1" strike="noStrike">
                <a:latin typeface="Times New Roman"/>
              </a:rPr>
              <a:t>obriga-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ção financeira que lhe for imposta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virtude de penalidade ou inadimplência contratual, podendo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15" strike="noStrike">
                <a:latin typeface="Times New Roman"/>
              </a:rPr>
              <a:t>CON- 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TRATANTE</a:t>
            </a:r>
            <a:r>
              <a:rPr b="0" lang="pt-BR" sz="1050" spc="-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efetuar 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compensações 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débitos.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279360"/>
              </a:tabLst>
            </a:pPr>
            <a:r>
              <a:rPr b="0" lang="pt-BR" sz="1050" spc="-7" strike="noStrike">
                <a:latin typeface="Times New Roman"/>
              </a:rPr>
              <a:t>As penalidades previstas não serão aplicadas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falta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providências por parte da </a:t>
            </a:r>
            <a:r>
              <a:rPr b="0" lang="pt-BR" sz="1050" spc="-26" strike="noStrike">
                <a:latin typeface="Times New Roman"/>
              </a:rPr>
              <a:t>CONTRATAN- </a:t>
            </a:r>
            <a:r>
              <a:rPr b="0" lang="pt-BR" sz="1050" spc="-21" strike="noStrike">
                <a:latin typeface="Times New Roman"/>
              </a:rPr>
              <a:t> TE</a:t>
            </a:r>
            <a:r>
              <a:rPr b="0" lang="pt-BR" sz="1050" spc="20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observância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suas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diretamente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influam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cumprimento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 </a:t>
            </a:r>
            <a:r>
              <a:rPr b="0" lang="pt-BR" sz="1050" spc="-26" strike="noStrike">
                <a:latin typeface="Times New Roman"/>
              </a:rPr>
              <a:t>CONTRATADA,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ainda,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força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maior devidamente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comprovada.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4"/>
              <a:tabLst>
                <a:tab algn="l" pos="28080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aplicação dessas sanções administrativas serão admitidos os recursos previstos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lei, garantida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32" strike="noStrike">
                <a:latin typeface="Times New Roman"/>
              </a:rPr>
              <a:t>am- 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pla defesa.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808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8080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QUINTA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 </a:t>
            </a:r>
            <a:r>
              <a:rPr b="1" lang="pt-BR" sz="1050" spc="-7" strike="noStrike">
                <a:latin typeface="Times New Roman"/>
              </a:rPr>
              <a:t>DO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ACOMPANHAMENTO </a:t>
            </a:r>
            <a:r>
              <a:rPr b="1" lang="pt-BR" sz="1050" spc="-1" strike="noStrike">
                <a:latin typeface="Times New Roman"/>
              </a:rPr>
              <a:t>E</a:t>
            </a:r>
            <a:r>
              <a:rPr b="1" lang="pt-BR" sz="1050" spc="-7" strike="noStrike">
                <a:latin typeface="Times New Roman"/>
              </a:rPr>
              <a:t> FISCALIZAÇÃO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CONTRATO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86920"/>
              </a:tabLst>
            </a:pP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67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Federal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designará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servidor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responsável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acompanhar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fiscalizar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93400"/>
              </a:tabLst>
            </a:pP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atender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interesses,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reserva-se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alterar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quantitativos,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sem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isto </a:t>
            </a:r>
            <a:r>
              <a:rPr b="0" lang="pt-BR" sz="1050" spc="-7" strike="noStrike">
                <a:latin typeface="Times New Roman"/>
              </a:rPr>
              <a:t>implique alteração dos preços ofertados, obedecidos os limites estabelecidos no art. 65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Federal nº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8.666/93.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None/>
              <a:tabLst>
                <a:tab algn="l" pos="2934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93400"/>
              </a:tabLst>
            </a:pPr>
            <a:r>
              <a:rPr b="1" lang="pt-BR" sz="1050" spc="-7" strike="noStrike">
                <a:latin typeface="Times New Roman"/>
              </a:rPr>
              <a:t>CLÁUSULA DÉCIMA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SEXTA</a:t>
            </a:r>
            <a:r>
              <a:rPr b="1" lang="pt-BR" sz="1050" spc="-1" strike="noStrike">
                <a:latin typeface="Times New Roman"/>
              </a:rPr>
              <a:t> -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DA TOLERÂNCIA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54"/>
              </a:spcBef>
              <a:buNone/>
              <a:tabLst>
                <a:tab algn="l" pos="293400"/>
              </a:tabLst>
            </a:pPr>
            <a:r>
              <a:rPr b="0" lang="pt-BR" sz="1050" spc="-7" strike="noStrike">
                <a:latin typeface="Times New Roman"/>
              </a:rPr>
              <a:t>16.1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partes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contratantes,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benefício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outra,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permitir,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mesmo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omissões,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inobservân-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cia no </a:t>
            </a:r>
            <a:r>
              <a:rPr b="0" lang="pt-BR" sz="1050" spc="-12" strike="noStrike">
                <a:latin typeface="Times New Roman"/>
              </a:rPr>
              <a:t>todo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em parte, de qualquer dos itens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condições deste Contrato </a:t>
            </a:r>
            <a:r>
              <a:rPr b="0" lang="pt-BR" sz="1050" spc="-12" strike="noStrike">
                <a:latin typeface="Times New Roman"/>
              </a:rPr>
              <a:t>e/ou </a:t>
            </a:r>
            <a:r>
              <a:rPr b="0" lang="pt-BR" sz="1050" spc="-7" strike="noStrike">
                <a:latin typeface="Times New Roman"/>
              </a:rPr>
              <a:t>anexos, tal fato não poderá </a:t>
            </a:r>
            <a:r>
              <a:rPr b="0" lang="pt-BR" sz="1050" spc="9" strike="noStrike">
                <a:latin typeface="Times New Roman"/>
              </a:rPr>
              <a:t>libe- 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rar, desonerar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de qualquer forma afetar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prejudicar esses mesmos itens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condições,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quais permanece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inalterados, 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nenhuma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tolerância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houvesse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ocorrido.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934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93400"/>
              </a:tabLst>
            </a:pPr>
            <a:r>
              <a:rPr b="1" lang="pt-BR" sz="1050" spc="-7" strike="noStrike">
                <a:latin typeface="Times New Roman"/>
              </a:rPr>
              <a:t>CLÁUSULA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DÉCIMA SÉTIMA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</a:t>
            </a:r>
            <a:r>
              <a:rPr b="1" lang="pt-BR" sz="1050" spc="-7" strike="noStrike">
                <a:latin typeface="Times New Roman"/>
              </a:rPr>
              <a:t> ASSINATURA </a:t>
            </a:r>
            <a:r>
              <a:rPr b="1" lang="pt-BR" sz="1050" spc="-1" strike="noStrike">
                <a:latin typeface="Times New Roman"/>
              </a:rPr>
              <a:t>E</a:t>
            </a:r>
            <a:r>
              <a:rPr b="1" lang="pt-BR" sz="1050" spc="-7" strike="noStrike">
                <a:latin typeface="Times New Roman"/>
              </a:rPr>
              <a:t> VALIDAÇÃO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ELETRÔNICA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"/>
              </a:spcBef>
              <a:buNone/>
              <a:tabLst>
                <a:tab algn="l" pos="293400"/>
              </a:tabLst>
            </a:pPr>
            <a:r>
              <a:rPr b="0" lang="pt-BR" sz="1050" spc="-7" strike="noStrike">
                <a:latin typeface="Times New Roman"/>
              </a:rPr>
              <a:t>17.1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Acordam as partes que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presente instrumento poderá ser assinado 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utilização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ferramenta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assinatura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validação eletrônica, ficando expressamente atribuída validade ao documento, bem como as </a:t>
            </a:r>
            <a:r>
              <a:rPr b="0" lang="pt-BR" sz="1050" spc="9" strike="noStrike">
                <a:latin typeface="Times New Roman"/>
              </a:rPr>
              <a:t>assi- 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naturas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página de certificação que serão parte integrante </a:t>
            </a:r>
            <a:r>
              <a:rPr b="0" lang="pt-BR" sz="1050" spc="-12" strike="noStrike">
                <a:latin typeface="Times New Roman"/>
              </a:rPr>
              <a:t>deste </a:t>
            </a:r>
            <a:r>
              <a:rPr b="0" lang="pt-BR" sz="1050" spc="-7" strike="noStrike">
                <a:latin typeface="Times New Roman"/>
              </a:rPr>
              <a:t>Termo de Contrato, para que surta seus </a:t>
            </a:r>
            <a:r>
              <a:rPr b="0" lang="pt-BR" sz="1050" spc="12" strike="noStrike">
                <a:latin typeface="Times New Roman"/>
              </a:rPr>
              <a:t>efei- 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legais.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4"/>
              </a:spcBef>
              <a:buNone/>
              <a:tabLst>
                <a:tab algn="l" pos="293400"/>
              </a:tabLst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293400"/>
              </a:tabLst>
            </a:pPr>
            <a:r>
              <a:rPr b="1" lang="pt-BR" sz="1050" spc="-7" strike="noStrike">
                <a:latin typeface="Times New Roman"/>
              </a:rPr>
              <a:t>CLÁUSULA DÉCIMA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OITAVA</a:t>
            </a:r>
            <a:r>
              <a:rPr b="1" lang="pt-BR" sz="1050" spc="-1" strike="noStrike">
                <a:latin typeface="Times New Roman"/>
              </a:rPr>
              <a:t> 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DAS</a:t>
            </a:r>
            <a:r>
              <a:rPr b="1" lang="pt-BR" sz="1050" spc="-7" strike="noStrike">
                <a:latin typeface="Times New Roman"/>
              </a:rPr>
              <a:t> DISPOSIÇÕES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GERAIS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28188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32" strike="noStrike">
                <a:latin typeface="Times New Roman"/>
              </a:rPr>
              <a:t>CONTRATANTE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reserva-se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paralisar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suspender,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9" strike="noStrike">
                <a:latin typeface="Times New Roman"/>
              </a:rPr>
              <a:t>ser- </a:t>
            </a:r>
            <a:r>
              <a:rPr b="0" lang="pt-BR" sz="1050" spc="-24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viços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contratados, mediante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único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exclusivo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daqueles já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executados.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9448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CONTRATANTE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exercerá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constante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acompanhamento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prestação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serviços,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exime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atenua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responsabilidade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26" strike="noStrike">
                <a:latin typeface="Times New Roman"/>
              </a:rPr>
              <a:t>CONTRATADA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cumprimento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suas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obrigações.</a:t>
            </a:r>
            <a:endParaRPr b="0" lang="pt-BR" sz="1050" spc="-1" strike="noStrike">
              <a:latin typeface="Arial"/>
            </a:endParaRPr>
          </a:p>
          <a:p>
            <a:pPr lvl="1" marL="269280" indent="-257040">
              <a:lnSpc>
                <a:spcPts val="1179"/>
              </a:lnSpc>
              <a:buClr>
                <a:srgbClr val="000000"/>
              </a:buClr>
              <a:buFont typeface="StarSymbol"/>
              <a:buAutoNum type="arabicPeriod"/>
              <a:tabLst>
                <a:tab algn="l" pos="270000"/>
              </a:tabLst>
            </a:pPr>
            <a:r>
              <a:rPr b="0" lang="pt-BR" sz="1050" spc="-21" strike="noStrike">
                <a:latin typeface="Times New Roman"/>
              </a:rPr>
              <a:t>Todas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comunicações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relativas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consideradas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regularmente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12" strike="noStrike">
                <a:latin typeface="Times New Roman"/>
              </a:rPr>
              <a:t>en-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15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16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78D51885-DD37-4A7D-9FDB-4C48D56BA78D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object 2"/>
          <p:cNvSpPr/>
          <p:nvPr/>
        </p:nvSpPr>
        <p:spPr>
          <a:xfrm>
            <a:off x="1069200" y="437040"/>
            <a:ext cx="5965560" cy="318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34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pt-BR" sz="1050" spc="-7" strike="noStrike">
                <a:latin typeface="Times New Roman"/>
              </a:rPr>
              <a:t>tregues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enviadas por carta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protocolada</a:t>
            </a:r>
            <a:r>
              <a:rPr b="0" lang="pt-BR" sz="1050" spc="-1" strike="noStrike">
                <a:latin typeface="Times New Roman"/>
              </a:rPr>
              <a:t> ou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e-mail,</a:t>
            </a:r>
            <a:r>
              <a:rPr b="0" lang="pt-BR" sz="1050" spc="-1" strike="noStrike">
                <a:latin typeface="Times New Roman"/>
              </a:rPr>
              <a:t> na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partes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1" lang="pt-BR" sz="1050" spc="-7" strike="noStrike">
                <a:latin typeface="Times New Roman"/>
              </a:rPr>
              <a:t>CLÁUSULA DÉCIMA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NONA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–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DO</a:t>
            </a:r>
            <a:r>
              <a:rPr b="1" lang="pt-BR" sz="1050" spc="-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FORO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CONTRATUAL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spcBef>
                <a:spcPts val="60"/>
              </a:spcBef>
              <a:buNone/>
            </a:pPr>
            <a:r>
              <a:rPr b="0" lang="pt-BR" sz="1050" spc="-7" strike="noStrike">
                <a:latin typeface="Times New Roman"/>
              </a:rPr>
              <a:t>19.1</a:t>
            </a:r>
            <a:r>
              <a:rPr b="0" lang="pt-BR" sz="1050" spc="1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partes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elegem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Comarca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dirimir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quaisquer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dúvidas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oriundas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18" strike="noStrike">
                <a:latin typeface="Times New Roman"/>
              </a:rPr>
              <a:t>pre- 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termo, renunciando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outro,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mais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privilegiado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seja.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</a:pP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assim,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estarem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ajustadas,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partes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contratantes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assinam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21" strike="noStrike">
                <a:latin typeface="Times New Roman"/>
              </a:rPr>
              <a:t>Termo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04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(qua-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tro)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igual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5" strike="noStrike">
                <a:latin typeface="Times New Roman"/>
              </a:rPr>
              <a:t>teor,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presença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02 </a:t>
            </a:r>
            <a:r>
              <a:rPr b="0" lang="pt-BR" sz="1050" spc="-7" strike="noStrike">
                <a:latin typeface="Times New Roman"/>
              </a:rPr>
              <a:t>(duas)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testemunhas.</a:t>
            </a:r>
            <a:endParaRPr b="0" lang="pt-BR" sz="1050" spc="-1" strike="noStrike">
              <a:latin typeface="Arial"/>
            </a:endParaRPr>
          </a:p>
          <a:p>
            <a:pPr marL="3807360">
              <a:lnSpc>
                <a:spcPts val="1179"/>
              </a:lnSpc>
              <a:buNone/>
              <a:tabLst>
                <a:tab algn="l" pos="4695120"/>
                <a:tab algn="l" pos="5488200"/>
              </a:tabLst>
            </a:pPr>
            <a:r>
              <a:rPr b="0" lang="pt-BR" sz="1050" spc="-7" strike="noStrike">
                <a:latin typeface="Times New Roman"/>
              </a:rPr>
              <a:t>Uruguaiana,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4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2022.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19" name="object 3"/>
          <p:cNvSpPr/>
          <p:nvPr/>
        </p:nvSpPr>
        <p:spPr>
          <a:xfrm>
            <a:off x="2999880" y="3741480"/>
            <a:ext cx="2100960" cy="32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ts val="1236"/>
              </a:lnSpc>
              <a:spcBef>
                <a:spcPts val="99"/>
              </a:spcBef>
              <a:buNone/>
            </a:pPr>
            <a:r>
              <a:rPr b="1" lang="pt-BR" sz="1050" spc="-7" strike="noStrike">
                <a:latin typeface="Times New Roman"/>
              </a:rPr>
              <a:t>Ver.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Paulo Roberto</a:t>
            </a:r>
            <a:r>
              <a:rPr b="1" lang="pt-BR" sz="1050" spc="-15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Inda Kleinübing</a:t>
            </a:r>
            <a:endParaRPr b="0" lang="pt-BR" sz="1050" spc="-1" strike="noStrike">
              <a:latin typeface="Arial"/>
            </a:endParaRPr>
          </a:p>
          <a:p>
            <a:pPr marL="35640" algn="ctr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Presidente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20" name="object 4"/>
          <p:cNvSpPr/>
          <p:nvPr/>
        </p:nvSpPr>
        <p:spPr>
          <a:xfrm>
            <a:off x="3580200" y="4509720"/>
            <a:ext cx="9424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CONTRATADA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21" name="object 5"/>
          <p:cNvSpPr/>
          <p:nvPr/>
        </p:nvSpPr>
        <p:spPr>
          <a:xfrm>
            <a:off x="3669120" y="5250240"/>
            <a:ext cx="792000" cy="61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0680" bIns="0" anchor="t">
            <a:spAutoFit/>
          </a:bodyPr>
          <a:p>
            <a:pPr algn="r">
              <a:lnSpc>
                <a:spcPct val="100000"/>
              </a:lnSpc>
              <a:spcBef>
                <a:spcPts val="320"/>
              </a:spcBef>
              <a:buNone/>
            </a:pPr>
            <a:r>
              <a:rPr b="0" lang="pt-BR" sz="1050" spc="-7" strike="noStrike">
                <a:latin typeface="Times New Roman"/>
              </a:rPr>
              <a:t>Testemunhas:</a:t>
            </a:r>
            <a:endParaRPr b="0" lang="pt-BR" sz="105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18"/>
              </a:spcBef>
              <a:buNone/>
            </a:pPr>
            <a:r>
              <a:rPr b="0" lang="pt-BR" sz="1050" spc="-7" strike="noStrike">
                <a:latin typeface="Times New Roman"/>
              </a:rPr>
              <a:t>Nome:</a:t>
            </a:r>
            <a:endParaRPr b="0" lang="pt-BR" sz="1050" spc="-1" strike="noStrike">
              <a:latin typeface="Arial"/>
            </a:endParaRPr>
          </a:p>
          <a:p>
            <a:pPr marL="417960">
              <a:lnSpc>
                <a:spcPct val="100000"/>
              </a:lnSpc>
              <a:spcBef>
                <a:spcPts val="499"/>
              </a:spcBef>
              <a:buNone/>
            </a:pPr>
            <a:r>
              <a:rPr b="0" lang="pt-BR" sz="1050" spc="-7" strike="noStrike">
                <a:latin typeface="Times New Roman"/>
              </a:rPr>
              <a:t>CPF: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22" name="object 6"/>
          <p:cNvSpPr/>
          <p:nvPr/>
        </p:nvSpPr>
        <p:spPr>
          <a:xfrm>
            <a:off x="1103760" y="5402520"/>
            <a:ext cx="38844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39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12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me:  </a:t>
            </a:r>
            <a:r>
              <a:rPr b="0" lang="pt-BR" sz="1050" spc="-7" strike="noStrike">
                <a:latin typeface="Times New Roman"/>
              </a:rPr>
              <a:t>CPF: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23" name="object 7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24" name="object 8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25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33A4027F-7AE7-47C9-9E56-8C2B455BF356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object 2"/>
          <p:cNvSpPr/>
          <p:nvPr/>
        </p:nvSpPr>
        <p:spPr>
          <a:xfrm>
            <a:off x="1992600" y="437040"/>
            <a:ext cx="4110120" cy="8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1523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504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504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126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</p:txBody>
      </p:sp>
      <p:sp>
        <p:nvSpPr>
          <p:cNvPr id="227" name="object 3"/>
          <p:cNvSpPr/>
          <p:nvPr/>
        </p:nvSpPr>
        <p:spPr>
          <a:xfrm>
            <a:off x="1140480" y="1743840"/>
            <a:ext cx="5815080" cy="205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8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ANEXO</a:t>
            </a:r>
            <a:r>
              <a:rPr b="1" lang="pt-BR" sz="1050" spc="199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V</a:t>
            </a:r>
            <a:endParaRPr b="0" lang="pt-BR" sz="1050" spc="-1" strike="noStrike">
              <a:latin typeface="Arial"/>
            </a:endParaRPr>
          </a:p>
          <a:p>
            <a:pPr marL="6840">
              <a:lnSpc>
                <a:spcPct val="100000"/>
              </a:lnSpc>
              <a:spcBef>
                <a:spcPts val="3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748880" algn="ctr">
              <a:lnSpc>
                <a:spcPts val="1210"/>
              </a:lnSpc>
              <a:spcBef>
                <a:spcPts val="6"/>
              </a:spcBef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PROCESSO LICITATÓRIO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08/2022 </a:t>
            </a:r>
            <a:r>
              <a:rPr b="1" lang="pt-BR" sz="1050" spc="-250" strike="noStrike"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PREGÃO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ELETRÔNICO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N°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062022</a:t>
            </a:r>
            <a:endParaRPr b="0" lang="pt-BR" sz="1050" spc="-1" strike="noStrike">
              <a:latin typeface="Arial"/>
            </a:endParaRPr>
          </a:p>
          <a:p>
            <a:pPr marL="174888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174888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748880" algn="ctr">
              <a:lnSpc>
                <a:spcPct val="100000"/>
              </a:lnSpc>
              <a:buNone/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Declaração de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Microempresa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ou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Empresa de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Pequeno</a:t>
            </a:r>
            <a:r>
              <a:rPr b="1" lang="pt-BR" sz="1050" spc="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Porte</a:t>
            </a:r>
            <a:endParaRPr b="0" lang="pt-BR" sz="1050" spc="-1" strike="noStrike">
              <a:latin typeface="Arial"/>
            </a:endParaRPr>
          </a:p>
          <a:p>
            <a:pPr marL="174888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buNone/>
              <a:tabLst>
                <a:tab algn="l" pos="2723040"/>
                <a:tab algn="l" pos="5161320"/>
              </a:tabLst>
            </a:pPr>
            <a:r>
              <a:rPr b="0" lang="pt-BR" sz="1050" spc="-7" strike="noStrike">
                <a:latin typeface="Times New Roman"/>
              </a:rPr>
              <a:t>Declaro,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penas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Lei,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inscrita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CNPJ</a:t>
            </a:r>
            <a:r>
              <a:rPr b="0" lang="pt-BR" sz="1050" spc="21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n.º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, </a:t>
            </a:r>
            <a:r>
              <a:rPr b="0" lang="pt-BR" sz="1050" spc="-7" strike="noStrike">
                <a:latin typeface="Times New Roman"/>
              </a:rPr>
              <a:t>cumpre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requisitos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3º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Complementar n.º 123, </a:t>
            </a:r>
            <a:r>
              <a:rPr b="0" lang="pt-BR" sz="1050" spc="-1" strike="noStrike">
                <a:latin typeface="Times New Roman"/>
              </a:rPr>
              <a:t>de 14 </a:t>
            </a:r>
            <a:r>
              <a:rPr b="0" lang="pt-BR" sz="1050" spc="-7" strike="noStrike">
                <a:latin typeface="Times New Roman"/>
              </a:rPr>
              <a:t>de dezembro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2006,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2" strike="noStrike">
                <a:latin typeface="Times New Roman"/>
              </a:rPr>
              <a:t>essa </a:t>
            </a:r>
            <a:r>
              <a:rPr b="0" lang="pt-BR" sz="1050" spc="-7" strike="noStrike">
                <a:latin typeface="Times New Roman"/>
              </a:rPr>
              <a:t>empresa está apta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usufruir do tratamento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favorecido estabelecido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artigos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42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49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referida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Complementar.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28" name="object 4"/>
          <p:cNvSpPr/>
          <p:nvPr/>
        </p:nvSpPr>
        <p:spPr>
          <a:xfrm>
            <a:off x="2752200" y="4835520"/>
            <a:ext cx="2598120" cy="360"/>
          </a:xfrm>
          <a:custGeom>
            <a:avLst/>
            <a:gdLst/>
            <a:ahLst/>
            <a:rect l="l" t="t" r="r" b="b"/>
            <a:pathLst>
              <a:path w="2598420" h="0">
                <a:moveTo>
                  <a:pt x="0" y="0"/>
                </a:moveTo>
                <a:lnTo>
                  <a:pt x="2597791" y="0"/>
                </a:lnTo>
              </a:path>
            </a:pathLst>
          </a:custGeom>
          <a:noFill/>
          <a:ln w="533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object 5"/>
          <p:cNvSpPr/>
          <p:nvPr/>
        </p:nvSpPr>
        <p:spPr>
          <a:xfrm>
            <a:off x="3448080" y="4356000"/>
            <a:ext cx="1206000" cy="80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7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Local</a:t>
            </a:r>
            <a:r>
              <a:rPr b="0" lang="pt-BR" sz="1050" spc="-3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26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endParaRPr b="0" lang="pt-BR" sz="1050" spc="-1" strike="noStrike">
              <a:latin typeface="Arial"/>
            </a:endParaRPr>
          </a:p>
          <a:p>
            <a:pPr marL="720">
              <a:lnSpc>
                <a:spcPct val="100000"/>
              </a:lnSpc>
              <a:buNone/>
            </a:pPr>
            <a:endParaRPr b="0" lang="pt-BR" sz="1050" spc="-1" strike="noStrike">
              <a:latin typeface="Arial"/>
            </a:endParaRPr>
          </a:p>
          <a:p>
            <a:pPr marL="720">
              <a:lnSpc>
                <a:spcPct val="100000"/>
              </a:lnSpc>
              <a:spcBef>
                <a:spcPts val="34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 indent="-1440" algn="ctr">
              <a:lnSpc>
                <a:spcPts val="1210"/>
              </a:lnSpc>
              <a:buNone/>
              <a:tabLst>
                <a:tab algn="l" pos="0"/>
              </a:tabLst>
            </a:pPr>
            <a:r>
              <a:rPr b="0" lang="pt-BR" sz="1050" spc="-7" strike="noStrike">
                <a:latin typeface="Times New Roman"/>
              </a:rPr>
              <a:t>Assinatura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carimbo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(Representante</a:t>
            </a:r>
            <a:r>
              <a:rPr b="0" lang="pt-BR" sz="1050" spc="-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Legal)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30" name="object 6"/>
          <p:cNvSpPr/>
          <p:nvPr/>
        </p:nvSpPr>
        <p:spPr>
          <a:xfrm>
            <a:off x="2820600" y="6661080"/>
            <a:ext cx="2459520" cy="32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897840">
              <a:lnSpc>
                <a:spcPts val="1236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Observação: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1" strike="noStrike">
                <a:latin typeface="Times New Roman"/>
              </a:rPr>
              <a:t>1)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Emitir em papel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identifique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licitante.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231" name="object 7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232" name="object 8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233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A75267D3-8FCB-4409-B3FE-33857948CF0B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2"/>
          <p:cNvSpPr/>
          <p:nvPr/>
        </p:nvSpPr>
        <p:spPr>
          <a:xfrm>
            <a:off x="1526400" y="437040"/>
            <a:ext cx="5499360" cy="28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6185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161856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161856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4788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4788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4788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lvl="2" marL="332640" indent="-3200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455760"/>
              </a:tabLst>
            </a:pPr>
            <a:r>
              <a:rPr b="0" lang="pt-BR" sz="1050" spc="-7" strike="noStrike">
                <a:latin typeface="Times New Roman"/>
              </a:rPr>
              <a:t>que se encontrem sob falência, concordata, concurso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credores, dissolução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liquidação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seja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constituição,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estrangeiras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funcionem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País;</a:t>
            </a:r>
            <a:endParaRPr b="0" lang="pt-BR" sz="1050" spc="-1" strike="noStrike">
              <a:latin typeface="Arial"/>
            </a:endParaRPr>
          </a:p>
          <a:p>
            <a:pPr lvl="2" marL="332640" indent="-3200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455760"/>
              </a:tabLst>
            </a:pPr>
            <a:r>
              <a:rPr b="0" lang="pt-BR" sz="1050" spc="-7" strike="noStrike">
                <a:latin typeface="Times New Roman"/>
              </a:rPr>
              <a:t>que tenha sido declarada inidônea para licitar ou contratar 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Administração Pública, nas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esferas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Federal,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Estadual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Municipal;</a:t>
            </a:r>
            <a:endParaRPr b="0" lang="pt-BR" sz="1050" spc="-1" strike="noStrike">
              <a:latin typeface="Arial"/>
            </a:endParaRPr>
          </a:p>
          <a:p>
            <a:pPr lvl="2" marL="455760" indent="-443160" algn="just">
              <a:lnSpc>
                <a:spcPts val="1154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455760"/>
              </a:tabLst>
            </a:pPr>
            <a:r>
              <a:rPr b="0" lang="pt-BR" sz="1050" spc="-7" strike="noStrike">
                <a:latin typeface="Times New Roman"/>
              </a:rPr>
              <a:t>que estejam cumprindo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penalidade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suspensão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temporária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imposta pelo Município;</a:t>
            </a:r>
            <a:endParaRPr b="0" lang="pt-BR" sz="1050" spc="-1" strike="noStrike">
              <a:latin typeface="Arial"/>
            </a:endParaRPr>
          </a:p>
          <a:p>
            <a:pPr lvl="2" marL="455760" indent="-4431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455760"/>
              </a:tabLst>
            </a:pPr>
            <a:r>
              <a:rPr b="0" lang="pt-BR" sz="1050" spc="-7" strike="noStrike">
                <a:latin typeface="Times New Roman"/>
              </a:rPr>
              <a:t>estejam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descumprindo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disposto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inciso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XXXIII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7º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Constituição Federal;</a:t>
            </a:r>
            <a:endParaRPr b="0" lang="pt-BR" sz="1050" spc="-1" strike="noStrike">
              <a:latin typeface="Arial"/>
            </a:endParaRPr>
          </a:p>
          <a:p>
            <a:pPr lvl="2" marL="455760" indent="-4431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5"/>
              <a:tabLst>
                <a:tab algn="l" pos="455760"/>
              </a:tabLst>
            </a:pPr>
            <a:r>
              <a:rPr b="0" lang="pt-BR" sz="1050" spc="-7" strike="noStrike">
                <a:latin typeface="Times New Roman"/>
              </a:rPr>
              <a:t>reunidas sob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consórcio;</a:t>
            </a:r>
            <a:endParaRPr b="0" lang="pt-BR" sz="1050" spc="-1" strike="noStrike">
              <a:latin typeface="Arial"/>
            </a:endParaRPr>
          </a:p>
          <a:p>
            <a:pPr lvl="2" marL="456480" indent="-43488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10"/>
              <a:tabLst>
                <a:tab algn="l" pos="457200"/>
              </a:tabLst>
            </a:pPr>
            <a:r>
              <a:rPr b="0" lang="pt-BR" sz="1050" spc="-7" strike="noStrike">
                <a:latin typeface="Times New Roman"/>
              </a:rPr>
              <a:t>cooperativa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Trabalho, conforme disposto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 </a:t>
            </a:r>
            <a:r>
              <a:rPr b="0" lang="pt-BR" sz="1050" spc="-1" strike="noStrike">
                <a:latin typeface="Times New Roman"/>
              </a:rPr>
              <a:t>5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nº. 12.690,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19/07/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2012.</a:t>
            </a:r>
            <a:endParaRPr b="0" lang="pt-BR" sz="1050" spc="-1" strike="noStrike">
              <a:latin typeface="Arial"/>
            </a:endParaRPr>
          </a:p>
          <a:p>
            <a:pPr lvl="2" marL="22320" indent="-434880" algn="just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463680"/>
              </a:tabLst>
            </a:pP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enquadrem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condição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Microempresa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(ME)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Pequeno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(EPP) </a:t>
            </a:r>
            <a:r>
              <a:rPr b="0" lang="pt-BR" sz="1050" spc="-256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Microempreendedor Individual (MEI), nos termos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art.3.º,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Complementar Federal n.º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123/2006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2" name="object 3"/>
          <p:cNvSpPr/>
          <p:nvPr/>
        </p:nvSpPr>
        <p:spPr>
          <a:xfrm>
            <a:off x="1069200" y="3432960"/>
            <a:ext cx="12600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>
                <a:latin typeface="Times New Roman"/>
              </a:rPr>
              <a:t>6.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3" name="object 4"/>
          <p:cNvSpPr/>
          <p:nvPr/>
        </p:nvSpPr>
        <p:spPr>
          <a:xfrm>
            <a:off x="1609200" y="3432960"/>
            <a:ext cx="156744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5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CREDENCIAMENTO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4" name="object 5"/>
          <p:cNvSpPr/>
          <p:nvPr/>
        </p:nvSpPr>
        <p:spPr>
          <a:xfrm>
            <a:off x="1069200" y="3738960"/>
            <a:ext cx="5958000" cy="340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4752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credenciamento das licitantes dar-se-á pelas atribuições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chave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identificação </a:t>
            </a:r>
            <a:r>
              <a:rPr b="0" lang="pt-BR" sz="1050" spc="-1" strike="noStrike">
                <a:latin typeface="Times New Roman"/>
              </a:rPr>
              <a:t>e de </a:t>
            </a:r>
            <a:r>
              <a:rPr b="0" lang="pt-BR" sz="1050" spc="-7" strike="noStrike">
                <a:latin typeface="Times New Roman"/>
              </a:rPr>
              <a:t>senha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pessoal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intransferível para acesso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sistema, obtidos </a:t>
            </a:r>
            <a:r>
              <a:rPr b="0" lang="pt-BR" sz="1050" spc="-12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Seção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Cadastro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Central de Licitações 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Estado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12" strike="noStrike">
                <a:latin typeface="Times New Roman"/>
              </a:rPr>
              <a:t>Rio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Grande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Sul-CELIC,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acordo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Instrução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Normativa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nº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002/2004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daquele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órgão.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credenciamento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Portal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implica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responsabilidade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ou de </a:t>
            </a:r>
            <a:r>
              <a:rPr b="0" lang="pt-BR" sz="1050" spc="-7" strike="noStrike">
                <a:latin typeface="Times New Roman"/>
              </a:rPr>
              <a:t>seu representante legal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na presunção de sua capacidade técnica para realização das transações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inerentes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uso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senha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acesso </a:t>
            </a:r>
            <a:r>
              <a:rPr b="0" lang="pt-BR" sz="1050" spc="-12" strike="noStrike">
                <a:latin typeface="Times New Roman"/>
              </a:rPr>
              <a:t>pela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é de </a:t>
            </a:r>
            <a:r>
              <a:rPr b="0" lang="pt-BR" sz="1050" spc="-7" strike="noStrike">
                <a:latin typeface="Times New Roman"/>
              </a:rPr>
              <a:t>sua responsabilidade exclusiva, incluindo qualquer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transação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diretamente</a:t>
            </a:r>
            <a:r>
              <a:rPr b="0" lang="pt-BR" sz="1050" spc="-1" strike="noStrike">
                <a:latin typeface="Times New Roman"/>
              </a:rPr>
              <a:t> ou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representante,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à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Uruguaiana/RS,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CELIC,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PROCERGS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ao BANRISUL, responsabilidade por eventuais danos causados por uso indevido 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senha,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ainda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terceiros.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perda da senha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quebra de sigilo deverão ser comunicadas imediatamente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PROCERGS, para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imediato bloqueio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acesso.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perda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senha,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poderá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solicitar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nova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senha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Seção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Cadastro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CELIC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às17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último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útil anterior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licitante será responsável por todas as transações que forem efetuadas em seu nome no sistema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firmes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verdadeiras suas propostas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lances.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credenciamento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fornecedor </a:t>
            </a:r>
            <a:r>
              <a:rPr b="0" lang="pt-BR" sz="1050" spc="-1" strike="noStrike">
                <a:latin typeface="Times New Roman"/>
              </a:rPr>
              <a:t>e de </a:t>
            </a:r>
            <a:r>
              <a:rPr b="0" lang="pt-BR" sz="1050" spc="-7" strike="noStrike">
                <a:latin typeface="Times New Roman"/>
              </a:rPr>
              <a:t>seu representante legal junto ao sistema eletrônico implica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responsabilidade legal pelos atos praticados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presunção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capacidade técnica para realização das transações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inerentes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5" name="object 6"/>
          <p:cNvSpPr/>
          <p:nvPr/>
        </p:nvSpPr>
        <p:spPr>
          <a:xfrm>
            <a:off x="1609200" y="7199640"/>
            <a:ext cx="541440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ENVIO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PROPOSTA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DOCUMENTOS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HABILITAÇÃO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r>
              <a:rPr b="0" lang="pt-BR" sz="1050" spc="-7" strike="noStrike">
                <a:latin typeface="Times New Roman"/>
              </a:rPr>
              <a:t>Após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divulgação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compras,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encaminharão,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exclusivamente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6" name="object 7"/>
          <p:cNvSpPr/>
          <p:nvPr/>
        </p:nvSpPr>
        <p:spPr>
          <a:xfrm>
            <a:off x="1069200" y="7199640"/>
            <a:ext cx="5960520" cy="64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>
                <a:latin typeface="Times New Roman"/>
              </a:rPr>
              <a:t>7.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spcBef>
                <a:spcPts val="11"/>
              </a:spcBef>
              <a:buNone/>
            </a:pPr>
            <a:r>
              <a:rPr b="0" lang="pt-BR" sz="1050" spc="-7" strike="noStrike">
                <a:latin typeface="Times New Roman"/>
              </a:rPr>
              <a:t>7.1.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  <a:tabLst>
                <a:tab algn="l" pos="455400"/>
                <a:tab algn="l" pos="764640"/>
                <a:tab algn="l" pos="1363320"/>
                <a:tab algn="l" pos="2098800"/>
                <a:tab algn="l" pos="2844720"/>
                <a:tab algn="l" pos="3547800"/>
                <a:tab algn="l" pos="4448160"/>
                <a:tab algn="l" pos="4758840"/>
                <a:tab algn="l" pos="5415840"/>
              </a:tabLst>
            </a:pPr>
            <a:r>
              <a:rPr b="0" lang="pt-BR" sz="1050" spc="-12" strike="noStrike">
                <a:latin typeface="Times New Roman"/>
              </a:rPr>
              <a:t>m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Sist</a:t>
            </a:r>
            <a:r>
              <a:rPr b="0" lang="pt-BR" sz="1050" spc="-1" strike="noStrike">
                <a:latin typeface="Times New Roman"/>
              </a:rPr>
              <a:t>ema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El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2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ôn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c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1" lang="pt-BR" sz="1050" spc="-7" strike="noStrike">
                <a:latin typeface="Times New Roman"/>
              </a:rPr>
              <a:t>P</a:t>
            </a:r>
            <a:r>
              <a:rPr b="1" lang="pt-BR" sz="1050" spc="-1" strike="noStrike">
                <a:latin typeface="Times New Roman"/>
              </a:rPr>
              <a:t>R</a:t>
            </a:r>
            <a:r>
              <a:rPr b="1" lang="pt-BR" sz="1050" spc="-15" strike="noStrike">
                <a:latin typeface="Times New Roman"/>
              </a:rPr>
              <a:t>E</a:t>
            </a:r>
            <a:r>
              <a:rPr b="1" lang="pt-BR" sz="1050" spc="-1" strike="noStrike">
                <a:latin typeface="Times New Roman"/>
              </a:rPr>
              <a:t>GÃO</a:t>
            </a:r>
            <a:r>
              <a:rPr b="1" lang="pt-BR" sz="1050" spc="-1" strike="noStrike">
                <a:latin typeface="Times New Roman"/>
              </a:rPr>
              <a:t>	</a:t>
            </a:r>
            <a:r>
              <a:rPr b="1" lang="pt-BR" sz="1050" spc="-1" strike="noStrike">
                <a:latin typeface="Times New Roman"/>
              </a:rPr>
              <a:t>ON</a:t>
            </a:r>
            <a:r>
              <a:rPr b="1" lang="pt-BR" sz="1050" spc="-7" strike="noStrike">
                <a:latin typeface="Times New Roman"/>
              </a:rPr>
              <a:t>L</a:t>
            </a:r>
            <a:r>
              <a:rPr b="1" lang="pt-BR" sz="1050" spc="-12" strike="noStrike">
                <a:latin typeface="Times New Roman"/>
              </a:rPr>
              <a:t>I</a:t>
            </a:r>
            <a:r>
              <a:rPr b="1" lang="pt-BR" sz="1050" spc="-1" strike="noStrike">
                <a:latin typeface="Times New Roman"/>
              </a:rPr>
              <a:t>NE</a:t>
            </a:r>
            <a:r>
              <a:rPr b="1" lang="pt-BR" sz="1050" spc="-1" strike="noStrike">
                <a:latin typeface="Times New Roman"/>
              </a:rPr>
              <a:t>	</a:t>
            </a:r>
            <a:r>
              <a:rPr b="1" lang="pt-BR" sz="1050" spc="-15" strike="noStrike">
                <a:latin typeface="Times New Roman"/>
              </a:rPr>
              <a:t>B</a:t>
            </a:r>
            <a:r>
              <a:rPr b="1" lang="pt-BR" sz="1050" spc="-1" strike="noStrike">
                <a:latin typeface="Times New Roman"/>
              </a:rPr>
              <a:t>ANR</a:t>
            </a:r>
            <a:r>
              <a:rPr b="1" lang="pt-BR" sz="1050" spc="-7" strike="noStrike">
                <a:latin typeface="Times New Roman"/>
              </a:rPr>
              <a:t>IS</a:t>
            </a:r>
            <a:r>
              <a:rPr b="1" lang="pt-BR" sz="1050" spc="-1" strike="noStrike">
                <a:latin typeface="Times New Roman"/>
              </a:rPr>
              <a:t>U</a:t>
            </a:r>
            <a:r>
              <a:rPr b="1" lang="pt-BR" sz="1050" spc="24" strike="noStrike">
                <a:latin typeface="Times New Roman"/>
              </a:rPr>
              <a:t>L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12" strike="noStrike">
                <a:latin typeface="Times New Roman"/>
              </a:rPr>
              <a:t>d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2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2" strike="noStrike">
                <a:latin typeface="Times New Roman"/>
              </a:rPr>
              <a:t>ç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" strike="noStrike">
                <a:latin typeface="Times New Roman"/>
              </a:rPr>
              <a:t>	</a:t>
            </a:r>
            <a:r>
              <a:rPr b="0" lang="pt-BR" sz="1050" spc="-12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l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7" strike="noStrike">
                <a:latin typeface="Times New Roman"/>
              </a:rPr>
              <a:t>t</a:t>
            </a:r>
            <a:r>
              <a:rPr b="0" lang="pt-BR" sz="1050" spc="-1" strike="noStrike">
                <a:latin typeface="Times New Roman"/>
              </a:rPr>
              <a:t>r</a:t>
            </a:r>
            <a:r>
              <a:rPr b="0" lang="pt-BR" sz="1050" spc="-12" strike="noStrike">
                <a:latin typeface="Times New Roman"/>
              </a:rPr>
              <a:t>ô</a:t>
            </a:r>
            <a:r>
              <a:rPr b="0" lang="pt-BR" sz="1050" spc="-1" strike="noStrike">
                <a:latin typeface="Times New Roman"/>
              </a:rPr>
              <a:t>n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c</a:t>
            </a:r>
            <a:r>
              <a:rPr b="0" lang="pt-BR" sz="1050" spc="-1" strike="noStrike">
                <a:latin typeface="Times New Roman"/>
              </a:rPr>
              <a:t>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67" name="object 8"/>
          <p:cNvSpPr/>
          <p:nvPr/>
        </p:nvSpPr>
        <p:spPr>
          <a:xfrm>
            <a:off x="1069200" y="7668360"/>
            <a:ext cx="5953320" cy="175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4"/>
              </a:rPr>
              <a:t>www.pregaobanrisul.com.br</a:t>
            </a:r>
            <a:r>
              <a:rPr b="0" lang="pt-BR" sz="1050" spc="-7" strike="noStrike">
                <a:latin typeface="Times New Roman"/>
              </a:rPr>
              <a:t>,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documentos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habilitação exigidos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edital, proposta 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descrição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 ofertado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preço,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-1" strike="noStrike">
                <a:latin typeface="Times New Roman"/>
              </a:rPr>
              <a:t> e o </a:t>
            </a:r>
            <a:r>
              <a:rPr b="0" lang="pt-BR" sz="1050" spc="-7" strike="noStrike">
                <a:latin typeface="Times New Roman"/>
              </a:rPr>
              <a:t>horário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estabelecidos 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licitantes poderão retirar ou substituir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os documentos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habilitação anteriormente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inseridos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etapa de apresentação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dos documentos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habilitação pela licitante, não haverá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ordem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classificação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propostas.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documentos que compõem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e a </a:t>
            </a:r>
            <a:r>
              <a:rPr b="0" lang="pt-BR" sz="1050" spc="-7" strike="noStrike">
                <a:latin typeface="Times New Roman"/>
              </a:rPr>
              <a:t>habilitação da licitante melhor classificada somente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 disponibilizados para avaliação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Pregoeiro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para acesso público após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encerramento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envio 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859"/>
              </a:spcBef>
              <a:buNone/>
              <a:tabLst>
                <a:tab algn="l" pos="551880"/>
              </a:tabLst>
            </a:pPr>
            <a:r>
              <a:rPr b="1" lang="pt-BR" sz="1050" spc="-1" strike="noStrike">
                <a:latin typeface="Times New Roman"/>
              </a:rPr>
              <a:t>8.</a:t>
            </a:r>
            <a:r>
              <a:rPr b="1" lang="pt-BR" sz="1050" spc="-1" strike="noStrike">
                <a:latin typeface="Times New Roman"/>
              </a:rPr>
              <a:t>	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CRITÉRIO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JULGAMENTO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68" name="object 9" descr=""/>
          <p:cNvPicPr/>
          <p:nvPr/>
        </p:nvPicPr>
        <p:blipFill>
          <a:blip r:embed="rId5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69" name="object 10" descr=""/>
          <p:cNvPicPr/>
          <p:nvPr/>
        </p:nvPicPr>
        <p:blipFill>
          <a:blip r:embed="rId6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7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BD3F5C7F-637A-4F01-A100-7084C084FE37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2"/>
          <p:cNvSpPr/>
          <p:nvPr/>
        </p:nvSpPr>
        <p:spPr>
          <a:xfrm>
            <a:off x="1069200" y="437040"/>
            <a:ext cx="5963040" cy="166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2076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2076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  <a:tabLst>
                <a:tab algn="l" pos="551880"/>
              </a:tabLst>
            </a:pPr>
            <a:r>
              <a:rPr b="0" lang="pt-BR" sz="1050" spc="-7" strike="noStrike">
                <a:latin typeface="Times New Roman"/>
              </a:rPr>
              <a:t>8.1.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julgamento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adotado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critério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MENOR</a:t>
            </a:r>
            <a:r>
              <a:rPr b="1" lang="pt-BR" sz="1050" spc="117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PREÇO</a:t>
            </a:r>
            <a:r>
              <a:rPr b="1" lang="pt-BR" sz="1050" spc="12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POR</a:t>
            </a:r>
            <a:r>
              <a:rPr b="1" lang="pt-BR" sz="1050" spc="123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LOTE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observadas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especificações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técnicas,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bem como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-7" strike="noStrike">
                <a:latin typeface="Times New Roman"/>
              </a:rPr>
              <a:t> demais condições exigidas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presente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2" name="object 3"/>
          <p:cNvSpPr/>
          <p:nvPr/>
        </p:nvSpPr>
        <p:spPr>
          <a:xfrm>
            <a:off x="1069200" y="1978560"/>
            <a:ext cx="225000" cy="40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760" bIns="0" anchor="t">
            <a:spAutoFit/>
          </a:bodyPr>
          <a:p>
            <a:pPr marL="12600">
              <a:lnSpc>
                <a:spcPct val="100000"/>
              </a:lnSpc>
              <a:spcBef>
                <a:spcPts val="400"/>
              </a:spcBef>
              <a:buNone/>
            </a:pPr>
            <a:r>
              <a:rPr b="1" lang="pt-BR" sz="1050" spc="-1" strike="noStrike">
                <a:latin typeface="Times New Roman"/>
              </a:rPr>
              <a:t>9.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pt-BR" sz="1050" spc="-1" strike="noStrike">
                <a:latin typeface="Times New Roman"/>
              </a:rPr>
              <a:t>9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3" name="object 4"/>
          <p:cNvSpPr/>
          <p:nvPr/>
        </p:nvSpPr>
        <p:spPr>
          <a:xfrm>
            <a:off x="1609200" y="1978560"/>
            <a:ext cx="5417640" cy="40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760" bIns="0" anchor="t">
            <a:spAutoFit/>
          </a:bodyPr>
          <a:p>
            <a:pPr marL="12600">
              <a:lnSpc>
                <a:spcPct val="100000"/>
              </a:lnSpc>
              <a:spcBef>
                <a:spcPts val="400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PROPOSTA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FINANCEIRA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enviadas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exclusivamente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meio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4" name="object 5"/>
          <p:cNvSpPr/>
          <p:nvPr/>
        </p:nvSpPr>
        <p:spPr>
          <a:xfrm>
            <a:off x="1032480" y="2298600"/>
            <a:ext cx="5998320" cy="101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4968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eletrônico,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7" strike="noStrike">
                <a:latin typeface="Times New Roman"/>
              </a:rPr>
              <a:t> Sistema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ELETRÔNICO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BANRISUL</a:t>
            </a:r>
            <a:r>
              <a:rPr b="0" lang="pt-BR" sz="1050" spc="-1" strike="noStrike">
                <a:latin typeface="Times New Roman"/>
              </a:rPr>
              <a:t>: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4"/>
              </a:rPr>
              <a:t>www.pregaobanrisul.com.br</a:t>
            </a:r>
            <a:r>
              <a:rPr b="0" lang="pt-BR" sz="1050" spc="-7" strike="noStrike">
                <a:latin typeface="Times New Roman"/>
              </a:rPr>
              <a:t>.</a:t>
            </a:r>
            <a:endParaRPr b="0" lang="pt-BR" sz="1050" spc="-1" strike="noStrike">
              <a:latin typeface="Arial"/>
            </a:endParaRPr>
          </a:p>
          <a:p>
            <a:pPr lvl="1" marL="300960" indent="-288360">
              <a:lnSpc>
                <a:spcPts val="1210"/>
              </a:lnSpc>
              <a:spcBef>
                <a:spcPts val="629"/>
              </a:spcBef>
              <a:buClr>
                <a:srgbClr val="000000"/>
              </a:buClr>
              <a:buFont typeface="StarSymbol"/>
              <a:buAutoNum type="arabicPeriod" startAt="2"/>
              <a:tabLst>
                <a:tab algn="l" pos="300960"/>
              </a:tabLst>
            </a:pPr>
            <a:r>
              <a:rPr b="0" lang="pt-BR" sz="1050" spc="-7" strike="noStrike">
                <a:latin typeface="Times New Roman"/>
              </a:rPr>
              <a:t>Após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encerramento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disputa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lances,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deverá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encaminhar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abaixo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descritos:</a:t>
            </a:r>
            <a:endParaRPr b="0" lang="pt-BR" sz="1050" spc="-1" strike="noStrike">
              <a:latin typeface="Arial"/>
            </a:endParaRPr>
          </a:p>
          <a:p>
            <a:pPr lvl="2" marL="552600" indent="-216000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949320"/>
                <a:tab algn="l" pos="95004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melhor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classificada</a:t>
            </a:r>
            <a:r>
              <a:rPr b="0" lang="pt-BR" sz="1050" spc="1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terá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14" strike="noStrike"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prazo</a:t>
            </a:r>
            <a:r>
              <a:rPr b="0" lang="pt-BR" sz="1050" spc="19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0" lang="pt-BR" sz="1050" spc="18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01</a:t>
            </a:r>
            <a:r>
              <a:rPr b="0" lang="pt-BR" sz="1050" spc="180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(uma)</a:t>
            </a:r>
            <a:r>
              <a:rPr b="0" lang="pt-BR" sz="1050" spc="180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hora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contadas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solicitação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Pregoeiro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sistema,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enviar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adequada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último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ofertado.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5" name="object 6"/>
          <p:cNvSpPr/>
          <p:nvPr/>
        </p:nvSpPr>
        <p:spPr>
          <a:xfrm>
            <a:off x="1069200" y="3365640"/>
            <a:ext cx="5957280" cy="124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1260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 startAt="3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preço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deverá ser encaminhada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 Pregão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Banrisul, devendo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constar,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desclassificação: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3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Proposta Financeira, com os dados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empresa proponente, tais como razão social, CNPJ, endereço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completo,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número</a:t>
            </a:r>
            <a:r>
              <a:rPr b="0" lang="pt-BR" sz="1050" spc="15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telefone,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correio</a:t>
            </a:r>
            <a:r>
              <a:rPr b="0" lang="pt-BR" sz="1050" spc="15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devendo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constar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descrição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5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características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marca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modelo, constando, obrigatoriamente,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preço unitário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total, expressos em reais, com até 02 (duas)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casas 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vírgula, </a:t>
            </a:r>
            <a:r>
              <a:rPr b="0" lang="pt-BR" sz="1050" spc="-12" strike="noStrike">
                <a:latin typeface="Times New Roman"/>
              </a:rPr>
              <a:t>assinada </a:t>
            </a:r>
            <a:r>
              <a:rPr b="0" lang="pt-BR" sz="1050" spc="-7" strike="noStrike">
                <a:latin typeface="Times New Roman"/>
              </a:rPr>
              <a:t>pelo proponente ou seu representante legal, devidamente identificado (nome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legível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CPF);</a:t>
            </a:r>
            <a:endParaRPr b="0" lang="pt-BR" sz="1050" spc="-1" strike="noStrike">
              <a:latin typeface="Arial"/>
            </a:endParaRPr>
          </a:p>
          <a:p>
            <a:pPr lvl="2" marL="642600" indent="-540360" algn="just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Obs.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1: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preços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contidos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devidamente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computados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custos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6" name="object 7"/>
          <p:cNvSpPr/>
          <p:nvPr/>
        </p:nvSpPr>
        <p:spPr>
          <a:xfrm>
            <a:off x="1069200" y="5515560"/>
            <a:ext cx="22500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9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7" name="object 8"/>
          <p:cNvSpPr/>
          <p:nvPr/>
        </p:nvSpPr>
        <p:spPr>
          <a:xfrm>
            <a:off x="1609200" y="4747320"/>
            <a:ext cx="5420160" cy="94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0296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despesas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necessárias,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encargos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sociais,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obrigações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trabalhistas,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previdenciárias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(inclusive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relativos 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acidentes de trabalho), fiscais, comerciais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de qualquer natureza, incidentes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fornecimento 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objeto,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nenhuma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reivindicação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posterior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adicional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proposto será considerado,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face de qualquer </a:t>
            </a:r>
            <a:r>
              <a:rPr b="0" lang="pt-BR" sz="1050" spc="-1" strike="noStrike">
                <a:latin typeface="Times New Roman"/>
              </a:rPr>
              <a:t>erro </a:t>
            </a:r>
            <a:r>
              <a:rPr b="0" lang="pt-BR" sz="1050" spc="-7" strike="noStrike">
                <a:latin typeface="Times New Roman"/>
              </a:rPr>
              <a:t>ou </a:t>
            </a:r>
            <a:r>
              <a:rPr b="0" lang="pt-BR" sz="1050" spc="-1" strike="noStrike">
                <a:latin typeface="Times New Roman"/>
              </a:rPr>
              <a:t>má </a:t>
            </a:r>
            <a:r>
              <a:rPr b="0" lang="pt-BR" sz="1050" spc="-7" strike="noStrike">
                <a:latin typeface="Times New Roman"/>
              </a:rPr>
              <a:t>interpretação do presente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anexos.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179"/>
              </a:lnSpc>
              <a:buNone/>
            </a:pPr>
            <a:r>
              <a:rPr b="0" lang="pt-BR" sz="1050" spc="-7" strike="noStrike">
                <a:latin typeface="Times New Roman"/>
              </a:rPr>
              <a:t>Indicar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validade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inferior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60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(sessenta)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corridos,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contar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8" name="object 9"/>
          <p:cNvSpPr/>
          <p:nvPr/>
        </p:nvSpPr>
        <p:spPr>
          <a:xfrm>
            <a:off x="1069200" y="5669280"/>
            <a:ext cx="5951520" cy="3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apresentação.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ausência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indicação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expressa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validade,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considerar-se-á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tacitamente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indicado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60(sessenta) dias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79" name="object 10"/>
          <p:cNvSpPr/>
          <p:nvPr/>
        </p:nvSpPr>
        <p:spPr>
          <a:xfrm>
            <a:off x="1609200" y="6052680"/>
            <a:ext cx="541764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Indicar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banco,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agência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deverá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depositado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pagamento,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sendo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0" name="object 11"/>
          <p:cNvSpPr/>
          <p:nvPr/>
        </p:nvSpPr>
        <p:spPr>
          <a:xfrm>
            <a:off x="1069200" y="7050960"/>
            <a:ext cx="22500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9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7.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1" name="object 12"/>
          <p:cNvSpPr/>
          <p:nvPr/>
        </p:nvSpPr>
        <p:spPr>
          <a:xfrm>
            <a:off x="1069200" y="6052680"/>
            <a:ext cx="5963040" cy="117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236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9.6.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certame.</a:t>
            </a:r>
            <a:endParaRPr b="0" lang="pt-BR" sz="1050" spc="-1" strike="noStrike">
              <a:latin typeface="Arial"/>
            </a:endParaRPr>
          </a:p>
          <a:p>
            <a:pPr lvl="2" marL="642600" indent="-539640">
              <a:lnSpc>
                <a:spcPts val="1210"/>
              </a:lnSpc>
              <a:spcBef>
                <a:spcPts val="629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641880"/>
                <a:tab algn="l" pos="642600"/>
              </a:tabLst>
            </a:pP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considerados,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julgamento,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valores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constantes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preço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até,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decimais 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vírgula,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desprezadas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demais,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houver.</a:t>
            </a:r>
            <a:endParaRPr b="0" lang="pt-BR" sz="1050" spc="-1" strike="noStrike">
              <a:latin typeface="Arial"/>
            </a:endParaRPr>
          </a:p>
          <a:p>
            <a:pPr lvl="2" marL="642600" indent="-539640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641880"/>
                <a:tab algn="l" pos="6426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apresentação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implicará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plena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aceitação,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parte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3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proponente,</a:t>
            </a:r>
            <a:r>
              <a:rPr b="0" lang="pt-BR" sz="1050" spc="13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estabelecidas 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marL="552600">
              <a:lnSpc>
                <a:spcPts val="1179"/>
              </a:lnSpc>
              <a:buNone/>
              <a:tabLst>
                <a:tab algn="l" pos="641880"/>
                <a:tab algn="l" pos="64260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upload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5"/>
              </a:rPr>
              <a:t>www.pregaobanrisul.com.br</a:t>
            </a:r>
            <a:r>
              <a:rPr b="0" lang="pt-BR" sz="1050" spc="43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6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total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responsabilidade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licitante,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2" name="object 13"/>
          <p:cNvSpPr/>
          <p:nvPr/>
        </p:nvSpPr>
        <p:spPr>
          <a:xfrm>
            <a:off x="1069200" y="7204680"/>
            <a:ext cx="5955480" cy="102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qual deverá se certificar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 anexada seja visível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legível em sua integridade, em folha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tamanho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A4, sem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necessidade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qualquer 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Pregoeira que não seja abrir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imprimir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arquivo, sob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desclassificação.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1"/>
              </a:spcBef>
              <a:buNone/>
            </a:pPr>
            <a:r>
              <a:rPr b="0" lang="pt-BR" sz="1050" spc="-7" strike="noStrike">
                <a:latin typeface="Times New Roman"/>
              </a:rPr>
              <a:t>9.8.</a:t>
            </a:r>
            <a:r>
              <a:rPr b="0" lang="pt-BR" sz="1050" spc="248" strike="noStrike">
                <a:latin typeface="Times New Roman"/>
              </a:rPr>
              <a:t>    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desclassificadas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propostas que não atenderem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às </a:t>
            </a:r>
            <a:r>
              <a:rPr b="0" lang="pt-BR" sz="1050" spc="-7" strike="noStrike">
                <a:latin typeface="Times New Roman"/>
              </a:rPr>
              <a:t>exigências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presente 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anexos,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estejam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acima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mercado,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sejam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omissas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irregularidades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insanáveis,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considerando-se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apreciação</a:t>
            </a:r>
            <a:r>
              <a:rPr b="0" lang="pt-BR" sz="1050" spc="-1" strike="noStrike">
                <a:latin typeface="Times New Roman"/>
              </a:rPr>
              <a:t> e o </a:t>
            </a:r>
            <a:r>
              <a:rPr b="0" lang="pt-BR" sz="1050" spc="-7" strike="noStrike">
                <a:latin typeface="Times New Roman"/>
              </a:rPr>
              <a:t>parecer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final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pregoeiro.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3" name="object 14"/>
          <p:cNvSpPr/>
          <p:nvPr/>
        </p:nvSpPr>
        <p:spPr>
          <a:xfrm>
            <a:off x="1069200" y="8209440"/>
            <a:ext cx="29160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9.9.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9</a:t>
            </a:r>
            <a:r>
              <a:rPr b="0" lang="pt-BR" sz="1050" spc="-15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10.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4" name="object 15"/>
          <p:cNvSpPr/>
          <p:nvPr/>
        </p:nvSpPr>
        <p:spPr>
          <a:xfrm>
            <a:off x="1609200" y="8209440"/>
            <a:ext cx="541224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desconsideradas, 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efeito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julgamento,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vantagens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 </a:t>
            </a:r>
            <a:r>
              <a:rPr b="0" lang="pt-BR" sz="1050" spc="-12" strike="noStrike">
                <a:latin typeface="Times New Roman"/>
              </a:rPr>
              <a:t>neste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divergência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valores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numerais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valores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extenso,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prevalecerão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estes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últimos,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85" name="object 16"/>
          <p:cNvSpPr/>
          <p:nvPr/>
        </p:nvSpPr>
        <p:spPr>
          <a:xfrm>
            <a:off x="1069200" y="8662680"/>
            <a:ext cx="5957280" cy="80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entre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unitários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2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totais,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primeiros.</a:t>
            </a:r>
            <a:endParaRPr b="0" lang="pt-BR" sz="1050" spc="-1" strike="noStrike">
              <a:latin typeface="Arial"/>
            </a:endParaRPr>
          </a:p>
          <a:p>
            <a:pPr marL="262800" indent="-250200">
              <a:lnSpc>
                <a:spcPct val="100000"/>
              </a:lnSpc>
              <a:spcBef>
                <a:spcPts val="890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26280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LANCES,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CRITÉRIOS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ACEITABILIDADE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JULGAMENTO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DAS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PROPOSTAS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spcBef>
                <a:spcPts val="38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1880"/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verificará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apresentadas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desclassificará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fundamentadamente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aquelas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estejam</a:t>
            </a:r>
            <a:r>
              <a:rPr b="0" lang="pt-BR" sz="1050" spc="-1" strike="noStrike">
                <a:latin typeface="Times New Roman"/>
              </a:rPr>
              <a:t> em </a:t>
            </a:r>
            <a:r>
              <a:rPr b="0" lang="pt-BR" sz="1050" spc="-7" strike="noStrike">
                <a:latin typeface="Times New Roman"/>
              </a:rPr>
              <a:t>conformidade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7" strike="noStrike">
                <a:latin typeface="Times New Roman"/>
              </a:rPr>
              <a:t> requisitos estabelecidos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86" name="object 17" descr=""/>
          <p:cNvPicPr/>
          <p:nvPr/>
        </p:nvPicPr>
        <p:blipFill>
          <a:blip r:embed="rId7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87" name="object 18" descr=""/>
          <p:cNvPicPr/>
          <p:nvPr/>
        </p:nvPicPr>
        <p:blipFill>
          <a:blip r:embed="rId8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88" name="object 19"/>
          <p:cNvSpPr/>
          <p:nvPr/>
        </p:nvSpPr>
        <p:spPr>
          <a:xfrm>
            <a:off x="828360" y="7826040"/>
            <a:ext cx="123480" cy="114120"/>
          </a:xfrm>
          <a:custGeom>
            <a:avLst/>
            <a:gdLst/>
            <a:ahLst/>
            <a:rect l="l" t="t" r="r" b="b"/>
            <a:pathLst>
              <a:path w="123825" h="114300">
                <a:moveTo>
                  <a:pt x="0" y="57149"/>
                </a:moveTo>
                <a:lnTo>
                  <a:pt x="123774" y="57149"/>
                </a:lnTo>
                <a:moveTo>
                  <a:pt x="24790" y="0"/>
                </a:moveTo>
                <a:lnTo>
                  <a:pt x="123774" y="57149"/>
                </a:lnTo>
                <a:lnTo>
                  <a:pt x="24790" y="114299"/>
                </a:lnTo>
              </a:path>
            </a:pathLst>
          </a:custGeom>
          <a:noFill/>
          <a:ln w="127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object 20"/>
          <p:cNvSpPr/>
          <p:nvPr/>
        </p:nvSpPr>
        <p:spPr>
          <a:xfrm>
            <a:off x="843840" y="9178200"/>
            <a:ext cx="98640" cy="114120"/>
          </a:xfrm>
          <a:custGeom>
            <a:avLst/>
            <a:gdLst/>
            <a:ahLst/>
            <a:rect l="l" t="t" r="r" b="b"/>
            <a:pathLst>
              <a:path w="99059" h="114300">
                <a:moveTo>
                  <a:pt x="22809" y="57150"/>
                </a:moveTo>
                <a:lnTo>
                  <a:pt x="98983" y="57150"/>
                </a:lnTo>
                <a:moveTo>
                  <a:pt x="0" y="0"/>
                </a:moveTo>
                <a:lnTo>
                  <a:pt x="98983" y="57150"/>
                </a:lnTo>
                <a:lnTo>
                  <a:pt x="0" y="114300"/>
                </a:lnTo>
              </a:path>
            </a:pathLst>
          </a:custGeom>
          <a:noFill/>
          <a:ln w="1270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1341F3B1-190E-436C-9118-2484E834AD60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bject 2"/>
          <p:cNvSpPr/>
          <p:nvPr/>
        </p:nvSpPr>
        <p:spPr>
          <a:xfrm>
            <a:off x="1069200" y="437040"/>
            <a:ext cx="5952240" cy="149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100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936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marL="12600">
              <a:lnSpc>
                <a:spcPts val="1210"/>
              </a:lnSpc>
              <a:buNone/>
              <a:tabLst>
                <a:tab algn="l" pos="551880"/>
              </a:tabLst>
            </a:pPr>
            <a:r>
              <a:rPr b="0" lang="pt-BR" sz="1050" spc="-7" strike="noStrike">
                <a:latin typeface="Times New Roman"/>
              </a:rPr>
              <a:t>10.2.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classificadas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ordenadas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dará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início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fase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competitiva,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oportunidade</a:t>
            </a:r>
            <a:r>
              <a:rPr b="0" lang="pt-BR" sz="1050" spc="-1" strike="noStrike">
                <a:latin typeface="Times New Roman"/>
              </a:rPr>
              <a:t> em</a:t>
            </a:r>
            <a:r>
              <a:rPr b="0" lang="pt-BR" sz="1050" spc="-7" strike="noStrike">
                <a:latin typeface="Times New Roman"/>
              </a:rPr>
              <a:t> que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-7" strike="noStrike">
                <a:latin typeface="Times New Roman"/>
              </a:rPr>
              <a:t> licitantes poderão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encaminhar lances exclusivamente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 meio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2" name="object 3"/>
          <p:cNvSpPr/>
          <p:nvPr/>
        </p:nvSpPr>
        <p:spPr>
          <a:xfrm>
            <a:off x="1609200" y="1903680"/>
            <a:ext cx="541764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diferença mínima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é</a:t>
            </a:r>
            <a:r>
              <a:rPr b="0" lang="pt-BR" sz="1050" spc="-7" strike="noStrike">
                <a:latin typeface="Times New Roman"/>
              </a:rPr>
              <a:t> de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R$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0,50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(cinquenta centavos).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7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27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imediatamente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informado</a:t>
            </a:r>
            <a:r>
              <a:rPr b="0" lang="pt-BR" sz="1050" spc="27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27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27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7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27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consignado</a:t>
            </a:r>
            <a:r>
              <a:rPr b="0" lang="pt-BR" sz="1050" spc="28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3" name="object 4"/>
          <p:cNvSpPr/>
          <p:nvPr/>
        </p:nvSpPr>
        <p:spPr>
          <a:xfrm>
            <a:off x="1069200" y="1903680"/>
            <a:ext cx="469440" cy="85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10.3.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10.4.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7" strike="noStrike">
                <a:latin typeface="Times New Roman"/>
              </a:rPr>
              <a:t>registro;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10.5.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4" name="object 5"/>
          <p:cNvSpPr/>
          <p:nvPr/>
        </p:nvSpPr>
        <p:spPr>
          <a:xfrm>
            <a:off x="1609200" y="2586960"/>
            <a:ext cx="541872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poderão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oferecer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sucessivos,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observados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horário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fixado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5" name="object 6"/>
          <p:cNvSpPr/>
          <p:nvPr/>
        </p:nvSpPr>
        <p:spPr>
          <a:xfrm>
            <a:off x="1069200" y="2670840"/>
            <a:ext cx="5955840" cy="7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regras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estabelecidas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edital;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29"/>
              </a:spcBef>
              <a:buNone/>
            </a:pPr>
            <a:r>
              <a:rPr b="0" lang="pt-BR" sz="1050" spc="-7" strike="noStrike">
                <a:latin typeface="Times New Roman"/>
              </a:rPr>
              <a:t>10.6.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licitante somente poderá oferecer valor inferior ao último lance por ele ofertado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registrado pelo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sistema,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observado,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intervalo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mínimo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diferença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valores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incidirá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relação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cobrir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melhor oferta;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6" name="object 7"/>
          <p:cNvSpPr/>
          <p:nvPr/>
        </p:nvSpPr>
        <p:spPr>
          <a:xfrm>
            <a:off x="1069200" y="3507840"/>
            <a:ext cx="520200" cy="55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ts val="1236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10.7.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36"/>
              </a:lnSpc>
              <a:buNone/>
            </a:pPr>
            <a:r>
              <a:rPr b="0" lang="pt-BR" sz="1050" spc="-12" strike="noStrike">
                <a:latin typeface="Times New Roman"/>
              </a:rPr>
              <a:t>p</a:t>
            </a:r>
            <a:r>
              <a:rPr b="0" lang="pt-BR" sz="1050" spc="-1" strike="noStrike">
                <a:latin typeface="Times New Roman"/>
              </a:rPr>
              <a:t>r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" strike="noStrike">
                <a:latin typeface="Times New Roman"/>
              </a:rPr>
              <a:t>me</a:t>
            </a:r>
            <a:r>
              <a:rPr b="0" lang="pt-BR" sz="1050" spc="-7" strike="noStrike">
                <a:latin typeface="Times New Roman"/>
              </a:rPr>
              <a:t>i</a:t>
            </a:r>
            <a:r>
              <a:rPr b="0" lang="pt-BR" sz="1050" spc="-12" strike="noStrike">
                <a:latin typeface="Times New Roman"/>
              </a:rPr>
              <a:t>r</a:t>
            </a:r>
            <a:r>
              <a:rPr b="0" lang="pt-BR" sz="1050" spc="-1" strike="noStrike">
                <a:latin typeface="Times New Roman"/>
              </a:rPr>
              <a:t>o;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10.8.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7" name="object 8"/>
          <p:cNvSpPr/>
          <p:nvPr/>
        </p:nvSpPr>
        <p:spPr>
          <a:xfrm>
            <a:off x="1609200" y="3507840"/>
            <a:ext cx="541224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aceitos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dois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mais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iguais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prevalecerá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aquele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for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recebido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registrado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8" name="object 9"/>
          <p:cNvSpPr/>
          <p:nvPr/>
        </p:nvSpPr>
        <p:spPr>
          <a:xfrm>
            <a:off x="1609200" y="3891240"/>
            <a:ext cx="541476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informados,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valor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menor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99" name="object 10"/>
          <p:cNvSpPr/>
          <p:nvPr/>
        </p:nvSpPr>
        <p:spPr>
          <a:xfrm>
            <a:off x="1069200" y="3975120"/>
            <a:ext cx="5958360" cy="78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registrado,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vedada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identificação do licitante.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29"/>
              </a:spcBef>
              <a:buNone/>
            </a:pPr>
            <a:r>
              <a:rPr b="0" lang="pt-BR" sz="1050" spc="-7" strike="noStrike">
                <a:latin typeface="Times New Roman"/>
              </a:rPr>
              <a:t>10.9.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envio de lances na sessão pública </a:t>
            </a:r>
            <a:r>
              <a:rPr b="1" lang="pt-BR" sz="1050" spc="-7" strike="noStrike">
                <a:latin typeface="Times New Roman"/>
              </a:rPr>
              <a:t>durará </a:t>
            </a:r>
            <a:r>
              <a:rPr b="1" lang="pt-BR" sz="1050" spc="-1" strike="noStrike">
                <a:latin typeface="Times New Roman"/>
              </a:rPr>
              <a:t>10 </a:t>
            </a:r>
            <a:r>
              <a:rPr b="1" lang="pt-BR" sz="1050" spc="-7" strike="noStrike">
                <a:latin typeface="Times New Roman"/>
              </a:rPr>
              <a:t>(dez) minutos </a:t>
            </a:r>
            <a:r>
              <a:rPr b="0" lang="pt-BR" sz="1050" spc="-7" strike="noStrike">
                <a:latin typeface="Times New Roman"/>
              </a:rPr>
              <a:t>e, após isso, será prorrogada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automaticamente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ofertado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últimos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dois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minutos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período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duração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</a:t>
            </a:r>
            <a:r>
              <a:rPr b="0" lang="pt-BR" sz="1050" spc="-12" strike="noStrike">
                <a:latin typeface="Times New Roman"/>
              </a:rPr>
              <a:t>sessão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0" name="object 11"/>
          <p:cNvSpPr/>
          <p:nvPr/>
        </p:nvSpPr>
        <p:spPr>
          <a:xfrm>
            <a:off x="1069200" y="4812120"/>
            <a:ext cx="5964120" cy="48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1260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prorrogação automática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envio de lances,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que trata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caput, será de dois minutos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ocorrerá sucessivamente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sempre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 lances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enviados nesse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período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prorrogação;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hipótese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não haver novos lances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estabelecida acima,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sessão pública será encerrada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automaticamente;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Encerrada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prorrogação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automática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pelo</a:t>
            </a:r>
            <a:r>
              <a:rPr b="0" lang="pt-BR" sz="1050" spc="-7" strike="noStrike">
                <a:latin typeface="Times New Roman"/>
              </a:rPr>
              <a:t> sistema,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poderá,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assessorado </a:t>
            </a:r>
            <a:r>
              <a:rPr b="0" lang="pt-BR" sz="1050" spc="-7" strike="noStrike">
                <a:latin typeface="Times New Roman"/>
              </a:rPr>
              <a:t>pela equipe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apoio, admitir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reinício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envio de lances, em prol da </a:t>
            </a:r>
            <a:r>
              <a:rPr b="0" lang="pt-BR" sz="1050" spc="-12" strike="noStrike">
                <a:latin typeface="Times New Roman"/>
              </a:rPr>
              <a:t>consecução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melhor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preço, mediante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justificativa.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hipótese </a:t>
            </a:r>
            <a:r>
              <a:rPr b="0" lang="pt-BR" sz="1050" spc="-1" strike="noStrike">
                <a:latin typeface="Times New Roman"/>
              </a:rPr>
              <a:t>de o </a:t>
            </a:r>
            <a:r>
              <a:rPr b="0" lang="pt-BR" sz="1050" spc="-7" strike="noStrike">
                <a:latin typeface="Times New Roman"/>
              </a:rPr>
              <a:t>sistema eletrônico desconectar para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Pregoeiro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decorrer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envio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 da sessão pública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permanecer acessível aos licitantes, </a:t>
            </a: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lances continuarão sendo recebidos, sem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 dos atos realizados.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Quando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desconexão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sistema eletrônico para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Pregoeiro persistir por tempo superior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10 (dez)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minutos,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sessão pública será suspensa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reiniciada somente decorridas </a:t>
            </a:r>
            <a:r>
              <a:rPr b="1" lang="pt-BR" sz="1050" spc="-7" strike="noStrike">
                <a:latin typeface="Times New Roman"/>
              </a:rPr>
              <a:t>24 (vinte </a:t>
            </a:r>
            <a:r>
              <a:rPr b="1" lang="pt-BR" sz="1050" spc="-1" strike="noStrike">
                <a:latin typeface="Times New Roman"/>
              </a:rPr>
              <a:t>e </a:t>
            </a:r>
            <a:r>
              <a:rPr b="1" lang="pt-BR" sz="1050" spc="-7" strike="noStrike">
                <a:latin typeface="Times New Roman"/>
              </a:rPr>
              <a:t>quatro) horas </a:t>
            </a:r>
            <a:r>
              <a:rPr b="0" lang="pt-BR" sz="1050" spc="-7" strike="noStrike">
                <a:latin typeface="Times New Roman"/>
              </a:rPr>
              <a:t>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comunicação 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aos participantes,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sítio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utilizado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divulgação.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Após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etapa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envio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lances,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-1" strike="noStrike">
                <a:latin typeface="Times New Roman"/>
              </a:rPr>
              <a:t> for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caso,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haverá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critérios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desempate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previstos nos art. 44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art. 45 da Lei Complementar nº 123,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14 de dezembro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2006, caso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licitante declare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tal condição,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forma do subitem 5.7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edital, seguido da aplicação do critério estabelecido </a:t>
            </a:r>
            <a:r>
              <a:rPr b="0" lang="pt-BR" sz="1050" spc="-1" strike="noStrike">
                <a:latin typeface="Times New Roman"/>
              </a:rPr>
              <a:t>no § 2º </a:t>
            </a:r>
            <a:r>
              <a:rPr b="0" lang="pt-BR" sz="1050" spc="-7" strike="noStrike">
                <a:latin typeface="Times New Roman"/>
              </a:rPr>
              <a:t>do art. </a:t>
            </a:r>
            <a:r>
              <a:rPr b="0" lang="pt-BR" sz="1050" spc="-1" strike="noStrike">
                <a:latin typeface="Times New Roman"/>
              </a:rPr>
              <a:t>3º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Lei </a:t>
            </a:r>
            <a:r>
              <a:rPr b="0" lang="pt-BR" sz="1050" spc="-1" strike="noStrike">
                <a:latin typeface="Times New Roman"/>
              </a:rPr>
              <a:t>nº </a:t>
            </a:r>
            <a:r>
              <a:rPr b="0" lang="pt-BR" sz="1050" spc="-7" strike="noStrike">
                <a:latin typeface="Times New Roman"/>
              </a:rPr>
              <a:t>8.666,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1993, se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atenda</a:t>
            </a:r>
            <a:r>
              <a:rPr b="0" lang="pt-BR" sz="1050" spc="-1" strike="noStrike">
                <a:latin typeface="Times New Roman"/>
              </a:rPr>
              <a:t> à </a:t>
            </a:r>
            <a:r>
              <a:rPr b="0" lang="pt-BR" sz="1050" spc="-7" strike="noStrike">
                <a:latin typeface="Times New Roman"/>
              </a:rPr>
              <a:t>primeira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hipótese.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hipótese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persistir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empate,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sorteada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pelo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dentre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 empatadas.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Encerrada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envio de lances da sessão pública,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Pregoeira poderá encaminhar, pelo sistema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 contraproposta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licitante que tenha apresentado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melhor preço, para que seja obtida melhor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proposta, vedada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negociação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 diferentes das previstas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negociação será realizada por meio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sistema eletrônico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poderá ser acompanhada pelas demais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10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Encerrada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etapa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negociação,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Pregoeira, </a:t>
            </a:r>
            <a:r>
              <a:rPr b="0" lang="pt-BR" sz="1050" spc="-12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12" strike="noStrike">
                <a:latin typeface="Times New Roman"/>
              </a:rPr>
              <a:t>equipe </a:t>
            </a:r>
            <a:r>
              <a:rPr b="0" lang="pt-BR" sz="1050" spc="-7" strike="noStrike">
                <a:latin typeface="Times New Roman"/>
              </a:rPr>
              <a:t>especial de apoio, examinará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classificada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primeiro lugar quanto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adequação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objeto </a:t>
            </a:r>
            <a:r>
              <a:rPr b="0" lang="pt-BR" sz="1050" spc="-1" strike="noStrike">
                <a:latin typeface="Times New Roman"/>
              </a:rPr>
              <a:t>e à </a:t>
            </a:r>
            <a:r>
              <a:rPr b="0" lang="pt-BR" sz="1050" spc="-7" strike="noStrike">
                <a:latin typeface="Times New Roman"/>
              </a:rPr>
              <a:t>compatibilidade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preço em relação ao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 estipulado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01" name="object 12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02" name="object 13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grpSp>
        <p:nvGrpSpPr>
          <p:cNvPr id="103" name="object 14"/>
          <p:cNvGrpSpPr/>
          <p:nvPr/>
        </p:nvGrpSpPr>
        <p:grpSpPr>
          <a:xfrm>
            <a:off x="838080" y="9275040"/>
            <a:ext cx="104400" cy="113400"/>
            <a:chOff x="838080" y="9275040"/>
            <a:chExt cx="104400" cy="113400"/>
          </a:xfrm>
        </p:grpSpPr>
        <p:sp>
          <p:nvSpPr>
            <p:cNvPr id="104" name="object 15"/>
            <p:cNvSpPr/>
            <p:nvPr/>
          </p:nvSpPr>
          <p:spPr>
            <a:xfrm>
              <a:off x="856800" y="9321120"/>
              <a:ext cx="85320" cy="9000"/>
            </a:xfrm>
            <a:custGeom>
              <a:avLst/>
              <a:gdLst/>
              <a:ahLst/>
              <a:rect l="l" t="t" r="r" b="b"/>
              <a:pathLst>
                <a:path w="85725" h="9525">
                  <a:moveTo>
                    <a:pt x="-6349" y="4762"/>
                  </a:moveTo>
                  <a:lnTo>
                    <a:pt x="92049" y="476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object 16"/>
            <p:cNvSpPr/>
            <p:nvPr/>
          </p:nvSpPr>
          <p:spPr>
            <a:xfrm>
              <a:off x="838080" y="9275040"/>
              <a:ext cx="104400" cy="113400"/>
            </a:xfrm>
            <a:custGeom>
              <a:avLst/>
              <a:gdLst/>
              <a:ahLst/>
              <a:rect l="l" t="t" r="r" b="b"/>
              <a:pathLst>
                <a:path w="104775" h="113665">
                  <a:moveTo>
                    <a:pt x="0" y="0"/>
                  </a:moveTo>
                  <a:lnTo>
                    <a:pt x="104698" y="45872"/>
                  </a:lnTo>
                  <a:lnTo>
                    <a:pt x="12623" y="11360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C79AA02C-0452-47ED-B185-47B8E88C365C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bject 2"/>
          <p:cNvSpPr/>
          <p:nvPr/>
        </p:nvSpPr>
        <p:spPr>
          <a:xfrm>
            <a:off x="1069200" y="437040"/>
            <a:ext cx="5958360" cy="226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2076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396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396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936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936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20"/>
              <a:tabLst>
                <a:tab algn="l" pos="551880"/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Definidos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vencedores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cada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estes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encaminhar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proposta, nas formas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nos prazos estabelecidos 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12.1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20"/>
              <a:tabLst>
                <a:tab algn="l" pos="462240"/>
              </a:tabLst>
            </a:pPr>
            <a:r>
              <a:rPr b="0" lang="pt-BR" sz="1050" spc="-7" strike="noStrike">
                <a:latin typeface="Times New Roman"/>
              </a:rPr>
              <a:t>Após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etapa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lances,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verificará,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classificadas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primeiro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lugar,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eventual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descumprimento 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vedação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elencada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5.10.6,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mediante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consulta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ao: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ts val="1210"/>
              </a:lnSpc>
              <a:spcBef>
                <a:spcPts val="601"/>
              </a:spcBef>
              <a:buNone/>
              <a:tabLst>
                <a:tab algn="l" pos="462240"/>
              </a:tabLst>
            </a:pPr>
            <a:r>
              <a:rPr b="0" lang="pt-BR" sz="1050" spc="-7" strike="noStrike">
                <a:latin typeface="Times New Roman"/>
              </a:rPr>
              <a:t>Portal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TCU,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ferramenta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pesquisa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consolidada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pessoa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jurídica,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disponível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endereço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https://certidoes-apf.apps.tcu.gov.br/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8" name="object 3"/>
          <p:cNvSpPr/>
          <p:nvPr/>
        </p:nvSpPr>
        <p:spPr>
          <a:xfrm>
            <a:off x="1069200" y="2745720"/>
            <a:ext cx="292320" cy="40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760" bIns="0" anchor="t">
            <a:spAutoFit/>
          </a:bodyPr>
          <a:p>
            <a:pPr marL="12600">
              <a:lnSpc>
                <a:spcPct val="100000"/>
              </a:lnSpc>
              <a:spcBef>
                <a:spcPts val="400"/>
              </a:spcBef>
              <a:buNone/>
            </a:pPr>
            <a:r>
              <a:rPr b="1" lang="pt-BR" sz="1050" spc="-7" strike="noStrike">
                <a:latin typeface="Times New Roman"/>
              </a:rPr>
              <a:t>11.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1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1.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09" name="object 4"/>
          <p:cNvSpPr/>
          <p:nvPr/>
        </p:nvSpPr>
        <p:spPr>
          <a:xfrm>
            <a:off x="1609200" y="2745720"/>
            <a:ext cx="5413680" cy="40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0760" bIns="0" anchor="t">
            <a:spAutoFit/>
          </a:bodyPr>
          <a:p>
            <a:pPr marL="12600">
              <a:lnSpc>
                <a:spcPct val="100000"/>
              </a:lnSpc>
              <a:spcBef>
                <a:spcPts val="400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SESSÃO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PÚBLICA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partir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horário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previsto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1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terá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início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5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0" name="object 5"/>
          <p:cNvSpPr/>
          <p:nvPr/>
        </p:nvSpPr>
        <p:spPr>
          <a:xfrm>
            <a:off x="1069200" y="3135600"/>
            <a:ext cx="5955480" cy="3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verificará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apresentadas,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classificando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aquelas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atendam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desclassificando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aquelas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estejam</a:t>
            </a:r>
            <a:r>
              <a:rPr b="0" lang="pt-BR" sz="1050" spc="-1" strike="noStrike">
                <a:latin typeface="Times New Roman"/>
              </a:rPr>
              <a:t> em </a:t>
            </a:r>
            <a:r>
              <a:rPr b="0" lang="pt-BR" sz="1050" spc="-7" strike="noStrike">
                <a:latin typeface="Times New Roman"/>
              </a:rPr>
              <a:t>conformidade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7" strike="noStrike">
                <a:latin typeface="Times New Roman"/>
              </a:rPr>
              <a:t> requisitos estabelecidos.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1" name="object 6"/>
          <p:cNvSpPr/>
          <p:nvPr/>
        </p:nvSpPr>
        <p:spPr>
          <a:xfrm>
            <a:off x="1069200" y="3449160"/>
            <a:ext cx="29232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1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2.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1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3.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2" name="object 7"/>
          <p:cNvSpPr/>
          <p:nvPr/>
        </p:nvSpPr>
        <p:spPr>
          <a:xfrm>
            <a:off x="1609200" y="3449160"/>
            <a:ext cx="541764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 ordenará,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automaticamente, 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 classificadas.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7" strike="noStrike">
                <a:latin typeface="Times New Roman"/>
              </a:rPr>
              <a:t>Caberá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2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acompanhar</a:t>
            </a:r>
            <a:r>
              <a:rPr b="0" lang="pt-BR" sz="1050" spc="21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21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operações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durante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</a:t>
            </a:r>
            <a:r>
              <a:rPr b="0" lang="pt-BR" sz="1050" spc="23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pública</a:t>
            </a:r>
            <a:r>
              <a:rPr b="0" lang="pt-BR" sz="1050" spc="22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13" name="object 8"/>
          <p:cNvSpPr/>
          <p:nvPr/>
        </p:nvSpPr>
        <p:spPr>
          <a:xfrm>
            <a:off x="1069200" y="3902760"/>
            <a:ext cx="5961600" cy="563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Pregão,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ficando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responsável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ônus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decorrente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perda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negócios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diante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inobservância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mensagem emitida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-1" strike="noStrike">
                <a:latin typeface="Times New Roman"/>
              </a:rPr>
              <a:t> ou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desconexão.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01"/>
              </a:spcBef>
              <a:buNone/>
            </a:pPr>
            <a:r>
              <a:rPr b="0" lang="pt-BR" sz="1050" spc="-7" strike="noStrike">
                <a:latin typeface="Times New Roman"/>
              </a:rPr>
              <a:t>11.4.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licitante será responsável por todas as transações que forem efetuadas em seu nome no sistema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assumindo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firmes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verdadeiros 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lances.</a:t>
            </a:r>
            <a:endParaRPr b="0" lang="pt-BR" sz="1050" spc="-1" strike="noStrike">
              <a:latin typeface="Arial"/>
            </a:endParaRPr>
          </a:p>
          <a:p>
            <a:pPr marL="241200" indent="-228600" algn="just">
              <a:lnSpc>
                <a:spcPct val="100000"/>
              </a:lnSpc>
              <a:spcBef>
                <a:spcPts val="859"/>
              </a:spcBef>
              <a:buClr>
                <a:srgbClr val="000000"/>
              </a:buClr>
              <a:buFont typeface="StarSymbol"/>
              <a:buAutoNum type="arabicPeriod" startAt="12"/>
              <a:tabLst>
                <a:tab algn="l" pos="241200"/>
              </a:tabLst>
            </a:pP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3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HABILITAÇÃO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380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O(s) </a:t>
            </a:r>
            <a:r>
              <a:rPr b="0" lang="pt-BR" sz="1050" spc="-7" strike="noStrike">
                <a:latin typeface="Times New Roman"/>
              </a:rPr>
              <a:t>licitante(s) classificado(s)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primeiro lugar deverá(ão) comprovar sua habilitação através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remessa da documentação referente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item 12.4, via Sistema Pregão Eletônico Banrisul., no prazo máximo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01 (uma) hora</a:t>
            </a:r>
            <a:r>
              <a:rPr b="0" lang="pt-BR" sz="1050" spc="-7" strike="noStrike">
                <a:latin typeface="Times New Roman"/>
              </a:rPr>
              <a:t>, contadas 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solicitação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Pregoeira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Em regra, não se faz necessária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entrega física dos documentos de habilitação, bastando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envio por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meio eletrônico nos termos acima referidos. Importante consignar que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é </a:t>
            </a:r>
            <a:r>
              <a:rPr b="0" lang="pt-BR" sz="1050" spc="-7" strike="noStrike">
                <a:latin typeface="Times New Roman"/>
              </a:rPr>
              <a:t>responsável pela veracidade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12" strike="noStrike">
                <a:latin typeface="Times New Roman"/>
              </a:rPr>
              <a:t>toda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encaminhada,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conforme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Responsabilidade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firmado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representante legal </a:t>
            </a:r>
            <a:r>
              <a:rPr b="0" lang="pt-BR" sz="1050" spc="-1" strike="noStrike">
                <a:latin typeface="Times New Roman"/>
              </a:rPr>
              <a:t>– </a:t>
            </a:r>
            <a:r>
              <a:rPr b="0" lang="pt-BR" sz="1050" spc="-7" strike="noStrike">
                <a:latin typeface="Times New Roman"/>
              </a:rPr>
              <a:t>requisito obrigatório para fim de credenciamento das licitantes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portal “Pregão Online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Banrisul”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emissão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chave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acesso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(senha)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tal sistema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caráter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diligência,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documentos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remetidos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via</a:t>
            </a:r>
            <a:r>
              <a:rPr b="0" lang="pt-BR" sz="1050" spc="12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eletrônico,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poderão</a:t>
            </a:r>
            <a:r>
              <a:rPr b="0" lang="pt-BR" sz="1050" spc="12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solicitados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original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cópia autenticada,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qualquer momento, devendo ser encaminhados </a:t>
            </a:r>
            <a:r>
              <a:rPr b="1" lang="pt-BR" sz="1050" spc="-1" strike="noStrike">
                <a:latin typeface="Times New Roman"/>
              </a:rPr>
              <a:t>à </a:t>
            </a:r>
            <a:r>
              <a:rPr b="1" lang="pt-BR" sz="1050" spc="-7" strike="noStrike">
                <a:latin typeface="Times New Roman"/>
              </a:rPr>
              <a:t>Câmara Municipal de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Uruguaiana, A/C da Pregoeira </a:t>
            </a:r>
            <a:r>
              <a:rPr b="0" lang="pt-BR" sz="1050" spc="-7" strike="noStrike">
                <a:latin typeface="Times New Roman"/>
              </a:rPr>
              <a:t>no endereço: </a:t>
            </a:r>
            <a:r>
              <a:rPr b="1" lang="pt-BR" sz="1050" spc="-7" strike="noStrike">
                <a:latin typeface="Times New Roman"/>
              </a:rPr>
              <a:t>Rua Bento Martins, nº 2619, Centro </a:t>
            </a:r>
            <a:r>
              <a:rPr b="1" lang="pt-BR" sz="1050" spc="-1" strike="noStrike">
                <a:latin typeface="Times New Roman"/>
              </a:rPr>
              <a:t>– </a:t>
            </a:r>
            <a:r>
              <a:rPr b="1" lang="pt-BR" sz="1050" spc="-7" strike="noStrike">
                <a:latin typeface="Times New Roman"/>
              </a:rPr>
              <a:t>CEP: 97501-520 </a:t>
            </a:r>
            <a:r>
              <a:rPr b="1" lang="pt-BR" sz="1050" spc="-1" strike="noStrike">
                <a:latin typeface="Times New Roman"/>
              </a:rPr>
              <a:t>– 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Uruguaiana/RS</a:t>
            </a:r>
            <a:r>
              <a:rPr b="0" lang="pt-BR" sz="1050" spc="-7" strike="noStrike">
                <a:latin typeface="Times New Roman"/>
              </a:rPr>
              <a:t>,</a:t>
            </a:r>
            <a:endParaRPr b="0" lang="pt-BR" sz="1050" spc="-1" strike="noStrike">
              <a:latin typeface="Arial"/>
            </a:endParaRPr>
          </a:p>
          <a:p>
            <a:pPr lvl="1" marL="516960" indent="-469440" algn="just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Times New Roman"/>
              <a:buAutoNum type="arabicPeriod"/>
              <a:tabLst>
                <a:tab algn="l" pos="516960"/>
              </a:tabLst>
            </a:pPr>
            <a:r>
              <a:rPr b="1" lang="pt-BR" sz="1050" spc="-7" strike="noStrike">
                <a:latin typeface="Times New Roman"/>
              </a:rPr>
              <a:t>Para</a:t>
            </a:r>
            <a:r>
              <a:rPr b="1" lang="pt-BR" sz="1050" spc="-1" strike="noStrike">
                <a:latin typeface="Times New Roman"/>
              </a:rPr>
              <a:t> a </a:t>
            </a:r>
            <a:r>
              <a:rPr b="1" lang="pt-BR" sz="1050" spc="-7" strike="noStrike">
                <a:latin typeface="Times New Roman"/>
              </a:rPr>
              <a:t>habilitação</a:t>
            </a:r>
            <a:r>
              <a:rPr b="1" lang="pt-BR" sz="1050" spc="12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das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licitantes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será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exigida,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exclusivamente, </a:t>
            </a:r>
            <a:r>
              <a:rPr b="1" lang="pt-BR" sz="1050" spc="-1" strike="noStrike">
                <a:latin typeface="Times New Roman"/>
              </a:rPr>
              <a:t>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documentação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relativa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a:</a:t>
            </a:r>
            <a:endParaRPr b="0" lang="pt-BR" sz="1050" spc="-1" strike="noStrike">
              <a:latin typeface="Arial"/>
            </a:endParaRPr>
          </a:p>
          <a:p>
            <a:pPr lvl="1" marL="336600" indent="-289080" algn="just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Font typeface="Times New Roman"/>
              <a:buAutoNum type="arabicPeriod"/>
              <a:tabLst>
                <a:tab algn="l" pos="336600"/>
              </a:tabLst>
            </a:pP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Habilitação</a:t>
            </a:r>
            <a:r>
              <a:rPr b="0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Jurídica:</a:t>
            </a:r>
            <a:endParaRPr b="0" lang="pt-BR" sz="1050" spc="-1" strike="noStrike">
              <a:latin typeface="Arial"/>
            </a:endParaRPr>
          </a:p>
          <a:p>
            <a:pPr lvl="3" marL="875520" indent="-431640" algn="just">
              <a:lnSpc>
                <a:spcPts val="1210"/>
              </a:lnSpc>
              <a:spcBef>
                <a:spcPts val="329"/>
              </a:spcBef>
              <a:buClr>
                <a:srgbClr val="000000"/>
              </a:buClr>
              <a:buSzPct val="90000"/>
              <a:buFont typeface="Times New Roman"/>
              <a:buAutoNum type="arabicPeriod"/>
              <a:tabLst>
                <a:tab algn="l" pos="912960"/>
              </a:tabLst>
            </a:pPr>
            <a:r>
              <a:rPr b="1" lang="pt-BR" sz="1050" spc="-7" strike="noStrike">
                <a:latin typeface="Times New Roman"/>
              </a:rPr>
              <a:t>ato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constitutivo,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estatuto</a:t>
            </a:r>
            <a:r>
              <a:rPr b="1" lang="pt-BR" sz="1050" spc="-1" strike="noStrike">
                <a:latin typeface="Times New Roman"/>
              </a:rPr>
              <a:t> ou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contrato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social</a:t>
            </a:r>
            <a:r>
              <a:rPr b="1" lang="pt-BR" sz="1050" spc="-1" strike="noStrike">
                <a:latin typeface="Times New Roman"/>
              </a:rPr>
              <a:t> em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vigor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devidamente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registrado,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tratando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sociedade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comercial,</a:t>
            </a:r>
            <a:r>
              <a:rPr b="0" lang="pt-BR" sz="1050" spc="-1" strike="noStrike">
                <a:latin typeface="Times New Roman"/>
              </a:rPr>
              <a:t> e,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sociedade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ações,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eleição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seus administradores; </a:t>
            </a:r>
            <a:r>
              <a:rPr b="0" lang="pt-BR" sz="1050" spc="-1" strike="noStrike">
                <a:latin typeface="Times New Roman"/>
              </a:rPr>
              <a:t>ou</a:t>
            </a:r>
            <a:endParaRPr b="0" lang="pt-BR" sz="1050" spc="-1" strike="noStrike">
              <a:latin typeface="Arial"/>
            </a:endParaRPr>
          </a:p>
          <a:p>
            <a:pPr lvl="3" marL="803880" indent="-431640" algn="just">
              <a:lnSpc>
                <a:spcPts val="1210"/>
              </a:lnSpc>
              <a:buClr>
                <a:srgbClr val="000000"/>
              </a:buClr>
              <a:buSzPct val="90000"/>
              <a:buFont typeface="Times New Roman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inscrição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constitutivo,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sociedade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civil,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acompanhada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prova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diretoria </a:t>
            </a:r>
            <a:r>
              <a:rPr b="0" lang="pt-BR" sz="1050" spc="-1" strike="noStrike">
                <a:latin typeface="Times New Roman"/>
              </a:rPr>
              <a:t> em</a:t>
            </a:r>
            <a:r>
              <a:rPr b="0" lang="pt-BR" sz="1050" spc="-7" strike="noStrike">
                <a:latin typeface="Times New Roman"/>
              </a:rPr>
              <a:t> exercício;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endParaRPr b="0" lang="pt-BR" sz="1050" spc="-1" strike="noStrike">
              <a:latin typeface="Arial"/>
            </a:endParaRPr>
          </a:p>
          <a:p>
            <a:pPr lvl="3" marL="912960" indent="-576720">
              <a:lnSpc>
                <a:spcPts val="1154"/>
              </a:lnSpc>
              <a:buClr>
                <a:srgbClr val="000000"/>
              </a:buClr>
              <a:buSzPct val="90000"/>
              <a:buFont typeface="Times New Roman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registro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comercial,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empresa individual;</a:t>
            </a:r>
            <a:endParaRPr b="0" lang="pt-BR" sz="1050" spc="-1" strike="noStrike">
              <a:latin typeface="Arial"/>
            </a:endParaRPr>
          </a:p>
          <a:p>
            <a:pPr lvl="3" marL="803880" indent="-431640">
              <a:lnSpc>
                <a:spcPts val="1210"/>
              </a:lnSpc>
              <a:spcBef>
                <a:spcPts val="54"/>
              </a:spcBef>
              <a:buClr>
                <a:srgbClr val="000000"/>
              </a:buClr>
              <a:buSzPct val="90000"/>
              <a:buFont typeface="Times New Roman"/>
              <a:buAutoNum type="arabicPeriod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tratando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</a:t>
            </a:r>
            <a:r>
              <a:rPr b="1" lang="pt-BR" sz="1050" spc="-7" strike="noStrike">
                <a:latin typeface="Times New Roman"/>
              </a:rPr>
              <a:t>icroempreendedor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individual</a:t>
            </a:r>
            <a:r>
              <a:rPr b="1" lang="pt-BR" sz="1050" spc="-1" strike="noStrike">
                <a:latin typeface="Times New Roman"/>
              </a:rPr>
              <a:t> –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1" strike="noStrike">
                <a:latin typeface="Times New Roman"/>
              </a:rPr>
              <a:t>MEI</a:t>
            </a:r>
            <a:r>
              <a:rPr b="0" lang="pt-BR" sz="1050" spc="-1" strike="noStrike">
                <a:latin typeface="Times New Roman"/>
              </a:rPr>
              <a:t>: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Certificado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Condição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Microempreendedor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Individual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CCMEI,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acompanhado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cópia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identidade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responsável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licitante,</a:t>
            </a:r>
            <a:r>
              <a:rPr b="0" lang="pt-BR" sz="1050" spc="16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cuja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aceitação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ficará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condicionada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verificação</a:t>
            </a:r>
            <a:r>
              <a:rPr b="0" lang="pt-BR" sz="1050" spc="18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7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autenticidade</a:t>
            </a:r>
            <a:r>
              <a:rPr b="0" lang="pt-BR" sz="1050" spc="18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18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sítio: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https://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Times New Roman"/>
                <a:hlinkClick r:id="rId4"/>
              </a:rPr>
              <a:t>www.gov.br/empresas-e-negocios/pt-br/empreendedor/servicos-para-mei/emissao-de-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comprovante-ccmei</a:t>
            </a:r>
            <a:endParaRPr b="0" lang="pt-BR" sz="1050" spc="-1" strike="noStrike">
              <a:latin typeface="Arial"/>
            </a:endParaRPr>
          </a:p>
          <a:p>
            <a:pPr marL="624960">
              <a:lnSpc>
                <a:spcPct val="100000"/>
              </a:lnSpc>
              <a:spcBef>
                <a:spcPts val="221"/>
              </a:spcBef>
              <a:buNone/>
              <a:tabLst>
                <a:tab algn="l" pos="912960"/>
              </a:tabLst>
            </a:pP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Regularidade</a:t>
            </a:r>
            <a:r>
              <a:rPr b="0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Fiscal</a:t>
            </a:r>
            <a:r>
              <a:rPr b="0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0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Trabalhista:</a:t>
            </a:r>
            <a:endParaRPr b="0" lang="pt-BR" sz="1050" spc="-1" strike="noStrike">
              <a:latin typeface="Arial"/>
            </a:endParaRPr>
          </a:p>
          <a:p>
            <a:pPr lvl="3" marL="912960" indent="-541800">
              <a:lnSpc>
                <a:spcPct val="100000"/>
              </a:lnSpc>
              <a:spcBef>
                <a:spcPts val="249"/>
              </a:spcBef>
              <a:buClr>
                <a:srgbClr val="000000"/>
              </a:buClr>
              <a:buSzPct val="90000"/>
              <a:buFont typeface="Times New Roman"/>
              <a:buAutoNum type="arabicPeriod" startAt="5"/>
              <a:tabLst>
                <a:tab algn="l" pos="912960"/>
              </a:tabLst>
            </a:pPr>
            <a:r>
              <a:rPr b="0" lang="pt-BR" sz="1050" spc="-7" strike="noStrike">
                <a:latin typeface="Times New Roman"/>
              </a:rPr>
              <a:t>Prova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5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inscrição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Cadastro Nacional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Pessoa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Jurídica </a:t>
            </a:r>
            <a:r>
              <a:rPr b="0" lang="pt-BR" sz="1050" spc="-1" strike="noStrike">
                <a:latin typeface="Times New Roman"/>
              </a:rPr>
              <a:t>–</a:t>
            </a:r>
            <a:r>
              <a:rPr b="0" lang="pt-BR" sz="1050" spc="-7" strike="noStrike">
                <a:latin typeface="Times New Roman"/>
              </a:rPr>
              <a:t> CNPJ/MF;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14" name="object 9" descr=""/>
          <p:cNvPicPr/>
          <p:nvPr/>
        </p:nvPicPr>
        <p:blipFill>
          <a:blip r:embed="rId5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15" name="object 10" descr=""/>
          <p:cNvPicPr/>
          <p:nvPr/>
        </p:nvPicPr>
        <p:blipFill>
          <a:blip r:embed="rId6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1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E32EC6DE-AC72-482B-9429-2987E85B3304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bject 2"/>
          <p:cNvSpPr/>
          <p:nvPr/>
        </p:nvSpPr>
        <p:spPr>
          <a:xfrm>
            <a:off x="1393200" y="437040"/>
            <a:ext cx="5640480" cy="903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75248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175248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175248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6120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61200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61200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lvl="3" marL="479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589320"/>
              </a:tabLst>
            </a:pPr>
            <a:r>
              <a:rPr b="0" lang="pt-BR" sz="1050" spc="-7" strike="noStrike">
                <a:latin typeface="Times New Roman"/>
              </a:rPr>
              <a:t>Prova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situação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perante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Fundo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Garantia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6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Serviço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(FGTS),</a:t>
            </a:r>
            <a:endParaRPr b="0" lang="pt-BR" sz="1050" spc="-1" strike="noStrike">
              <a:latin typeface="Arial"/>
            </a:endParaRPr>
          </a:p>
          <a:p>
            <a:pPr lvl="3" marL="479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589320"/>
              </a:tabLst>
            </a:pPr>
            <a:r>
              <a:rPr b="0" lang="pt-BR" sz="1050" spc="-7" strike="noStrike">
                <a:latin typeface="Times New Roman"/>
              </a:rPr>
              <a:t>Prova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regularidade para com </a:t>
            </a:r>
            <a:r>
              <a:rPr b="0" lang="pt-BR" sz="1050" spc="-1" strike="noStrike">
                <a:latin typeface="Times New Roman"/>
              </a:rPr>
              <a:t>as </a:t>
            </a:r>
            <a:r>
              <a:rPr b="0" lang="pt-BR" sz="1050" spc="-7" strike="noStrike">
                <a:latin typeface="Times New Roman"/>
              </a:rPr>
              <a:t>Fazenda Federal (conjuntamente 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Dívida Ativa 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União,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abarcando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inclusive</a:t>
            </a:r>
            <a:r>
              <a:rPr b="0" lang="pt-BR" sz="1050" spc="-1" strike="noStrike">
                <a:latin typeface="Times New Roman"/>
              </a:rPr>
              <a:t> as</a:t>
            </a:r>
            <a:r>
              <a:rPr b="0" lang="pt-BR" sz="1050" spc="-7" strike="noStrike">
                <a:latin typeface="Times New Roman"/>
              </a:rPr>
              <a:t> contribuições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previdenciárias)</a:t>
            </a:r>
            <a:endParaRPr b="0" lang="pt-BR" sz="1050" spc="-1" strike="noStrike">
              <a:latin typeface="Arial"/>
            </a:endParaRPr>
          </a:p>
          <a:p>
            <a:pPr lvl="3" marL="479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589320"/>
              </a:tabLst>
            </a:pPr>
            <a:r>
              <a:rPr b="0" lang="pt-BR" sz="1050" spc="-7" strike="noStrike">
                <a:latin typeface="Times New Roman"/>
              </a:rPr>
              <a:t>Prova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Fazenda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Estadual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licitante,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contemplando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todos 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tributos 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competência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sede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licitante;</a:t>
            </a:r>
            <a:endParaRPr b="0" lang="pt-BR" sz="1050" spc="-1" strike="noStrike">
              <a:latin typeface="Arial"/>
            </a:endParaRPr>
          </a:p>
          <a:p>
            <a:pPr lvl="3" marL="479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555120"/>
              </a:tabLst>
            </a:pPr>
            <a:r>
              <a:rPr b="0" lang="pt-BR" sz="1050" spc="-7" strike="noStrike">
                <a:latin typeface="Times New Roman"/>
              </a:rPr>
              <a:t>Prova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regularidade para 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Fazenda Municipal da sede do licitante, contemplando todos </a:t>
            </a:r>
            <a:r>
              <a:rPr b="0" lang="pt-BR" sz="1050" spc="-1" strike="noStrike">
                <a:latin typeface="Times New Roman"/>
              </a:rPr>
              <a:t> 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tributos 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competência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sede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licitante;</a:t>
            </a:r>
            <a:endParaRPr b="0" lang="pt-BR" sz="1050" spc="-1" strike="noStrike">
              <a:latin typeface="Arial"/>
            </a:endParaRPr>
          </a:p>
          <a:p>
            <a:pPr lvl="3" marL="443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6"/>
              <a:tabLst>
                <a:tab algn="l" pos="589320"/>
              </a:tabLst>
            </a:pPr>
            <a:r>
              <a:rPr b="0" lang="pt-BR" sz="1050" spc="-7" strike="noStrike">
                <a:latin typeface="Times New Roman"/>
              </a:rPr>
              <a:t>Prova de inexistência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débitos inadimplidos perante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Justiça do Trabalho, mediante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apresentação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certidão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negativa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positiva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efeito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negativa,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termos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Título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VII-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Consolidação das Leis do Trabalho, aprovada pelo Decreto-Lei </a:t>
            </a:r>
            <a:r>
              <a:rPr b="0" lang="pt-BR" sz="1050" spc="-1" strike="noStrike">
                <a:latin typeface="Times New Roman"/>
              </a:rPr>
              <a:t>nº </a:t>
            </a:r>
            <a:r>
              <a:rPr b="0" lang="pt-BR" sz="1050" spc="-7" strike="noStrike">
                <a:latin typeface="Times New Roman"/>
              </a:rPr>
              <a:t>5.452, de </a:t>
            </a:r>
            <a:r>
              <a:rPr b="0" lang="pt-BR" sz="1050" spc="-1" strike="noStrike">
                <a:latin typeface="Times New Roman"/>
              </a:rPr>
              <a:t>1º de </a:t>
            </a:r>
            <a:r>
              <a:rPr b="0" lang="pt-BR" sz="1050" spc="-7" strike="noStrike">
                <a:latin typeface="Times New Roman"/>
              </a:rPr>
              <a:t>maio 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1943;</a:t>
            </a:r>
            <a:endParaRPr b="0" lang="pt-BR" sz="1050" spc="-1" strike="noStrike">
              <a:latin typeface="Arial"/>
            </a:endParaRPr>
          </a:p>
          <a:p>
            <a:pPr marL="785520" algn="just">
              <a:lnSpc>
                <a:spcPct val="100000"/>
              </a:lnSpc>
              <a:spcBef>
                <a:spcPts val="215"/>
              </a:spcBef>
              <a:buNone/>
              <a:tabLst>
                <a:tab algn="l" pos="589320"/>
              </a:tabLst>
            </a:pP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Qualificação</a:t>
            </a:r>
            <a:r>
              <a:rPr b="0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Econômico-financeira</a:t>
            </a:r>
            <a:endParaRPr b="0" lang="pt-BR" sz="1050" spc="-1" strike="noStrike">
              <a:latin typeface="Arial"/>
            </a:endParaRPr>
          </a:p>
          <a:p>
            <a:pPr lvl="3" marL="443880" indent="-431640" algn="just">
              <a:lnSpc>
                <a:spcPts val="1210"/>
              </a:lnSpc>
              <a:spcBef>
                <a:spcPts val="334"/>
              </a:spcBef>
              <a:buClr>
                <a:srgbClr val="000000"/>
              </a:buClr>
              <a:buFont typeface="Times New Roman"/>
              <a:buAutoNum type="arabicPeriod" startAt="11"/>
              <a:tabLst>
                <a:tab algn="l" pos="589320"/>
              </a:tabLst>
            </a:pPr>
            <a:r>
              <a:rPr b="1" lang="pt-BR" sz="1050" spc="-7" strike="noStrike">
                <a:latin typeface="Times New Roman"/>
              </a:rPr>
              <a:t>Certidão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negativa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de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feitos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sobre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falência,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recuperação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judicial</a:t>
            </a:r>
            <a:r>
              <a:rPr b="1" lang="pt-BR" sz="1050" spc="-1" strike="noStrike">
                <a:latin typeface="Times New Roman"/>
              </a:rPr>
              <a:t> ou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recuperação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extrajudicial</a:t>
            </a:r>
            <a:r>
              <a:rPr b="0" lang="pt-BR" sz="1050" spc="-7" strike="noStrike">
                <a:latin typeface="Times New Roman"/>
              </a:rPr>
              <a:t>, expedida pelo distribuidor da sede do licitante.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referido documento deverá estar </a:t>
            </a:r>
            <a:r>
              <a:rPr b="0" lang="pt-BR" sz="1050" spc="-1" strike="noStrike">
                <a:latin typeface="Times New Roman"/>
              </a:rPr>
              <a:t> em </a:t>
            </a:r>
            <a:r>
              <a:rPr b="0" lang="pt-BR" sz="1050" spc="-7" strike="noStrike">
                <a:latin typeface="Times New Roman"/>
              </a:rPr>
              <a:t>vigor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 conste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validade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expedida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máximo </a:t>
            </a:r>
            <a:r>
              <a:rPr b="0" lang="pt-BR" sz="1050" spc="-1" strike="noStrike">
                <a:latin typeface="Times New Roman"/>
              </a:rPr>
              <a:t>60 </a:t>
            </a:r>
            <a:r>
              <a:rPr b="0" lang="pt-BR" sz="1050" spc="-7" strike="noStrike">
                <a:latin typeface="Times New Roman"/>
              </a:rPr>
              <a:t>dias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contados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abertura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 </a:t>
            </a:r>
            <a:r>
              <a:rPr b="0" lang="pt-BR" sz="1050" spc="-12" strike="noStrike">
                <a:latin typeface="Times New Roman"/>
              </a:rPr>
              <a:t>envelopes.</a:t>
            </a:r>
            <a:endParaRPr b="0" lang="pt-BR" sz="1050" spc="-1" strike="noStrike">
              <a:latin typeface="Arial"/>
            </a:endParaRPr>
          </a:p>
          <a:p>
            <a:pPr marL="785520">
              <a:lnSpc>
                <a:spcPct val="100000"/>
              </a:lnSpc>
              <a:spcBef>
                <a:spcPts val="215"/>
              </a:spcBef>
              <a:buNone/>
              <a:tabLst>
                <a:tab algn="l" pos="589320"/>
              </a:tabLst>
            </a:pPr>
            <a:r>
              <a:rPr b="0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Declarações:</a:t>
            </a:r>
            <a:endParaRPr b="0" lang="pt-BR" sz="1050" spc="-1" strike="noStrike">
              <a:latin typeface="Arial"/>
            </a:endParaRPr>
          </a:p>
          <a:p>
            <a:pPr lvl="3" marL="479880" indent="-431640" algn="just">
              <a:lnSpc>
                <a:spcPts val="1210"/>
              </a:lnSpc>
              <a:spcBef>
                <a:spcPts val="334"/>
              </a:spcBef>
              <a:buClr>
                <a:srgbClr val="000000"/>
              </a:buClr>
              <a:buFont typeface="Times New Roman"/>
              <a:buAutoNum type="arabicPeriod" startAt="12"/>
              <a:tabLst>
                <a:tab algn="l" pos="589320"/>
              </a:tabLst>
            </a:pPr>
            <a:r>
              <a:rPr b="0" lang="pt-BR" sz="1050" spc="-7" strike="noStrike">
                <a:latin typeface="Times New Roman"/>
              </a:rPr>
              <a:t>Além dos documentos supracitados, </a:t>
            </a:r>
            <a:r>
              <a:rPr b="1" lang="pt-BR" sz="1050" spc="-7" strike="noStrike">
                <a:latin typeface="Times New Roman"/>
              </a:rPr>
              <a:t>deverá ser encaminhado via remessa Sistema </a:t>
            </a:r>
            <a:r>
              <a:rPr b="1" lang="pt-BR" sz="1050" spc="-12" strike="noStrike">
                <a:latin typeface="Times New Roman"/>
              </a:rPr>
              <a:t>Pregão </a:t>
            </a:r>
            <a:r>
              <a:rPr b="1" lang="pt-BR" sz="1050" spc="-7" strike="noStrike">
                <a:latin typeface="Times New Roman"/>
              </a:rPr>
              <a:t> Eletrônico Banrisul, Declaração</a:t>
            </a:r>
            <a:r>
              <a:rPr b="0" lang="pt-BR" sz="1050" spc="-7" strike="noStrike">
                <a:latin typeface="Times New Roman"/>
              </a:rPr>
              <a:t>, preferentemente conforme modelo constante do </a:t>
            </a:r>
            <a:r>
              <a:rPr b="1" lang="pt-BR" sz="1050" spc="-7" strike="noStrike">
                <a:latin typeface="Times New Roman"/>
              </a:rPr>
              <a:t>Anexo II </a:t>
            </a:r>
            <a:r>
              <a:rPr b="1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 Edital, </a:t>
            </a:r>
            <a:r>
              <a:rPr b="0" lang="pt-BR" sz="1050" spc="-1" strike="noStrike">
                <a:latin typeface="Times New Roman"/>
              </a:rPr>
              <a:t>de: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1038960"/>
              </a:tabLst>
            </a:pPr>
            <a:r>
              <a:rPr b="0" lang="pt-BR" sz="1050" spc="-7" strike="noStrike">
                <a:latin typeface="Times New Roman"/>
              </a:rPr>
              <a:t>que detém conhecimento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todos os parâmetros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elementos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objeto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licitação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integralmente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aos requisitos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constantes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edital supra;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1038960"/>
              </a:tabLst>
            </a:pP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inexiste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superveniente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impeditivo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habilitação,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art.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32,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§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2º,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Lei </a:t>
            </a:r>
            <a:r>
              <a:rPr b="0" lang="pt-BR" sz="1050" spc="-1" strike="noStrike">
                <a:latin typeface="Times New Roman"/>
              </a:rPr>
              <a:t>nº </a:t>
            </a:r>
            <a:r>
              <a:rPr b="0" lang="pt-BR" sz="1050" spc="-7" strike="noStrike">
                <a:latin typeface="Times New Roman"/>
              </a:rPr>
              <a:t>8.666/93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alterações;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1038960"/>
              </a:tabLst>
            </a:pPr>
            <a:r>
              <a:rPr b="0" lang="pt-BR" sz="1050" spc="-7" strike="noStrike">
                <a:latin typeface="Times New Roman"/>
              </a:rPr>
              <a:t>que não está inadimplente com fornecimento de bens </a:t>
            </a:r>
            <a:r>
              <a:rPr b="0" lang="pt-BR" sz="1050" spc="-12" strike="noStrike">
                <a:latin typeface="Times New Roman"/>
              </a:rPr>
              <a:t>e/ou </a:t>
            </a:r>
            <a:r>
              <a:rPr b="0" lang="pt-BR" sz="1050" spc="-7" strike="noStrike">
                <a:latin typeface="Times New Roman"/>
              </a:rPr>
              <a:t>prestação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serviços, nem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descumpriu quaisquer contratações </a:t>
            </a:r>
            <a:r>
              <a:rPr b="0" lang="pt-BR" sz="1050" spc="-12" strike="noStrike">
                <a:latin typeface="Times New Roman"/>
              </a:rPr>
              <a:t>junto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Administração Pública Federal, Estadual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Municipal;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1038960"/>
              </a:tabLst>
            </a:pP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inexistência,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quadro da empresa,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sócios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empregados com vínculo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parentesco em linha reta, colateral ou por afinidade até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terceiro grau, ou, ainda, que sejam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cônjuges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companheiros de ocupantes do quadro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pessoal da Câmara Municipal, nos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cargos de direção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chefia ou exercentes de função gratificada de mesma natureza, bem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seus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agentes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políticos.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1038960"/>
              </a:tabLst>
            </a:pPr>
            <a:r>
              <a:rPr b="0" lang="pt-BR" sz="1050" spc="-7" strike="noStrike">
                <a:latin typeface="Times New Roman"/>
              </a:rPr>
              <a:t>para fins do disposto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inciso </a:t>
            </a:r>
            <a:r>
              <a:rPr b="0" lang="pt-BR" sz="1050" spc="-1" strike="noStrike">
                <a:latin typeface="Times New Roman"/>
              </a:rPr>
              <a:t>V </a:t>
            </a:r>
            <a:r>
              <a:rPr b="0" lang="pt-BR" sz="1050" spc="-7" strike="noStrike">
                <a:latin typeface="Times New Roman"/>
              </a:rPr>
              <a:t>do art.27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Lei 8.666/93, acrescido pela Lei nº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9.854/99,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emprega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menor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dezoito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anos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trabalho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noturno,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perigoso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insalubre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emprega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menor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dezesseis anos</a:t>
            </a:r>
            <a:endParaRPr b="0" lang="pt-BR" sz="1050" spc="-1" strike="noStrike">
              <a:latin typeface="Arial"/>
            </a:endParaRPr>
          </a:p>
          <a:p>
            <a:pPr lvl="4" marL="732960" indent="-504360" algn="just">
              <a:lnSpc>
                <a:spcPts val="1210"/>
              </a:lnSpc>
              <a:buClr>
                <a:srgbClr val="000000"/>
              </a:buClr>
              <a:buFont typeface="Times New Roman"/>
              <a:buAutoNum type="arabicPeriod"/>
              <a:tabLst>
                <a:tab algn="l" pos="1038960"/>
              </a:tabLst>
            </a:pPr>
            <a:r>
              <a:rPr b="1" lang="pt-BR" sz="1050" spc="-7" strike="noStrike">
                <a:latin typeface="Times New Roman"/>
              </a:rPr>
              <a:t>declaração atualizada (realizada</a:t>
            </a:r>
            <a:r>
              <a:rPr b="1" lang="pt-BR" sz="1050" spc="248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no ano</a:t>
            </a:r>
            <a:r>
              <a:rPr b="1" lang="pt-BR" sz="1050" spc="253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de </a:t>
            </a:r>
            <a:r>
              <a:rPr b="1" lang="pt-BR" sz="1050" spc="-1" strike="noStrike">
                <a:latin typeface="Times New Roman"/>
              </a:rPr>
              <a:t>2022)</a:t>
            </a:r>
            <a:r>
              <a:rPr b="0" lang="pt-BR" sz="1050" spc="-1" strike="noStrike">
                <a:latin typeface="Times New Roman"/>
              </a:rPr>
              <a:t>, </a:t>
            </a:r>
            <a:r>
              <a:rPr b="0" lang="pt-BR" sz="1050" spc="-7" strike="noStrike">
                <a:latin typeface="Times New Roman"/>
              </a:rPr>
              <a:t>firmada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 representante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legal,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licitante se enquadra como Microempresa, Empresa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Pequeno Porte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Microempreendedor Individual (MEI),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preferentemente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 termos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Anexo</a:t>
            </a:r>
            <a:r>
              <a:rPr b="0" lang="pt-BR" sz="1050" spc="-1" strike="noStrike">
                <a:latin typeface="Times New Roman"/>
              </a:rPr>
              <a:t> V.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1038960"/>
              </a:tabLst>
            </a:pPr>
            <a:endParaRPr b="0" lang="pt-BR" sz="1050" spc="-1" strike="noStrike">
              <a:latin typeface="Arial"/>
            </a:endParaRPr>
          </a:p>
          <a:p>
            <a:pPr lvl="3" marL="659880" indent="-431640" algn="just">
              <a:lnSpc>
                <a:spcPts val="1210"/>
              </a:lnSpc>
              <a:buClr>
                <a:srgbClr val="000000"/>
              </a:buClr>
              <a:buFont typeface="Times New Roman"/>
              <a:buAutoNum type="arabicPeriod" startAt="13"/>
              <a:tabLst>
                <a:tab algn="l" pos="98424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atender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jurídica,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fiscal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trabalhista poderá ser substituída </a:t>
            </a:r>
            <a:r>
              <a:rPr b="0" lang="pt-BR" sz="1050" spc="-12" strike="noStrike">
                <a:latin typeface="Times New Roman"/>
              </a:rPr>
              <a:t>pelo</a:t>
            </a:r>
            <a:r>
              <a:rPr b="0" lang="pt-BR" sz="1050" spc="23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certificado de registro cadastral emitido pelo Sistema 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Cadastramento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Unificado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Fornecedores</a:t>
            </a:r>
            <a:r>
              <a:rPr b="0" lang="pt-BR" sz="1050" spc="-1" strike="noStrike">
                <a:latin typeface="Times New Roman"/>
              </a:rPr>
              <a:t> -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SICAF</a:t>
            </a:r>
            <a:r>
              <a:rPr b="0" lang="pt-BR" sz="1050" spc="-1" strike="noStrike">
                <a:latin typeface="Times New Roman"/>
              </a:rPr>
              <a:t> ou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Subsecretaria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Administração Central de Licitações </a:t>
            </a:r>
            <a:r>
              <a:rPr b="0" lang="pt-BR" sz="1050" spc="-1" strike="noStrike">
                <a:latin typeface="Times New Roman"/>
              </a:rPr>
              <a:t>- </a:t>
            </a:r>
            <a:r>
              <a:rPr b="0" lang="pt-BR" sz="1050" spc="-7" strike="noStrike">
                <a:latin typeface="Times New Roman"/>
              </a:rPr>
              <a:t>CELIC do Governo do Estado do Rio Grande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Sul, </a:t>
            </a:r>
            <a:r>
              <a:rPr b="0" lang="pt-BR" sz="1050" spc="-1" strike="noStrike">
                <a:latin typeface="Times New Roman"/>
              </a:rPr>
              <a:t> em </a:t>
            </a:r>
            <a:r>
              <a:rPr b="0" lang="pt-BR" sz="1050" spc="-7" strike="noStrike">
                <a:latin typeface="Times New Roman"/>
              </a:rPr>
              <a:t>relação aos documentos efetivamente apresentados para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cadastro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desde que esteja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atualizado na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aprazada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apresentação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propostas.</a:t>
            </a:r>
            <a:endParaRPr b="0" lang="pt-BR" sz="1050" spc="-1" strike="noStrike">
              <a:latin typeface="Arial"/>
            </a:endParaRPr>
          </a:p>
          <a:p>
            <a:pPr lvl="3" marL="659880" indent="-431640" algn="just">
              <a:lnSpc>
                <a:spcPts val="1210"/>
              </a:lnSpc>
              <a:buClr>
                <a:srgbClr val="000000"/>
              </a:buClr>
              <a:buFont typeface="Times New Roman"/>
              <a:buAutoNum type="arabicPeriod" startAt="13"/>
              <a:tabLst>
                <a:tab algn="l" pos="1038960"/>
              </a:tabLst>
            </a:pPr>
            <a:r>
              <a:rPr b="0" lang="pt-BR" sz="1050" spc="-7" strike="noStrike">
                <a:latin typeface="Times New Roman"/>
              </a:rPr>
              <a:t>Caso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vencedora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etapa competitiva obter alguma restrição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comprovação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trabalhista,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assegurado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5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(cinco)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úteis,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prorrogável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igual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período,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regularização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documentação,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realização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-1" strike="noStrike">
                <a:latin typeface="Times New Roman"/>
              </a:rPr>
              <a:t> ou </a:t>
            </a:r>
            <a:r>
              <a:rPr b="0" lang="pt-BR" sz="1050" spc="-7" strike="noStrike">
                <a:latin typeface="Times New Roman"/>
              </a:rPr>
              <a:t>parcelamento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7" strike="noStrike">
                <a:latin typeface="Times New Roman"/>
              </a:rPr>
              <a:t>débito</a:t>
            </a:r>
            <a:r>
              <a:rPr b="0" lang="pt-BR" sz="1050" spc="-1" strike="noStrike">
                <a:latin typeface="Times New Roman"/>
              </a:rPr>
              <a:t> e a </a:t>
            </a:r>
            <a:r>
              <a:rPr b="0" lang="pt-BR" sz="1050" spc="-7" strike="noStrike">
                <a:latin typeface="Times New Roman"/>
              </a:rPr>
              <a:t>emissão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eventuais certidões negativas ou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positivas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efeito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certidão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negativa.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18" name="object 3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19" name="object 4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357DAFF5-06D2-407A-8C5E-2AD5BB9699AE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ject 2"/>
          <p:cNvSpPr/>
          <p:nvPr/>
        </p:nvSpPr>
        <p:spPr>
          <a:xfrm>
            <a:off x="1609200" y="437040"/>
            <a:ext cx="5417640" cy="241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53612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153612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153612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39636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  <a:p>
            <a:pPr marL="396360">
              <a:lnSpc>
                <a:spcPct val="100000"/>
              </a:lnSpc>
              <a:buNone/>
            </a:pPr>
            <a:endParaRPr b="0" lang="pt-BR" sz="900" spc="-1" strike="noStrike">
              <a:latin typeface="Arial"/>
            </a:endParaRPr>
          </a:p>
          <a:p>
            <a:pPr marL="396360">
              <a:lnSpc>
                <a:spcPct val="100000"/>
              </a:lnSpc>
              <a:spcBef>
                <a:spcPts val="6"/>
              </a:spcBef>
              <a:buNone/>
            </a:pPr>
            <a:endParaRPr b="0" lang="pt-BR" sz="900" spc="-1" strike="noStrike">
              <a:latin typeface="Arial"/>
            </a:endParaRPr>
          </a:p>
          <a:p>
            <a:pPr lvl="3" marL="443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15"/>
              <a:tabLst>
                <a:tab algn="l" pos="822960"/>
              </a:tabLst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regularização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contado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7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partir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divulgação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resultado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fase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7" strike="noStrike">
                <a:latin typeface="Times New Roman"/>
              </a:rPr>
              <a:t> habilitação.</a:t>
            </a:r>
            <a:endParaRPr b="0" lang="pt-BR" sz="1050" spc="-1" strike="noStrike">
              <a:latin typeface="Arial"/>
            </a:endParaRPr>
          </a:p>
          <a:p>
            <a:pPr lvl="3" marL="443880" indent="-43164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 startAt="15"/>
              <a:tabLst>
                <a:tab algn="l" pos="82296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não atendimento de qualquer das condições aqui previstas provocará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inabilitação 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licitante. Se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licitante desatender às exigências habilitatórias,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Pregoeiro examinará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ou o </a:t>
            </a:r>
            <a:r>
              <a:rPr b="0" lang="pt-BR" sz="1050" spc="-7" strike="noStrike">
                <a:latin typeface="Times New Roman"/>
              </a:rPr>
              <a:t>lance subsequente, verificando, após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convocação,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sua aceitabilidade </a:t>
            </a:r>
            <a:r>
              <a:rPr b="0" lang="pt-BR" sz="1050" spc="-1" strike="noStrike">
                <a:latin typeface="Times New Roman"/>
              </a:rPr>
              <a:t>e as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habilitação, na ordem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classificação,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assim sucessivamente, até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apuração 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uma proposta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lance que satisfaça às condições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exigências constantes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Edital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seus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anexos.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2" name="object 3"/>
          <p:cNvSpPr/>
          <p:nvPr/>
        </p:nvSpPr>
        <p:spPr>
          <a:xfrm>
            <a:off x="1069200" y="2971800"/>
            <a:ext cx="1918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2" strike="noStrike">
                <a:latin typeface="Times New Roman"/>
              </a:rPr>
              <a:t>1</a:t>
            </a:r>
            <a:r>
              <a:rPr b="1" lang="pt-BR" sz="1050" spc="-1" strike="noStrike">
                <a:latin typeface="Times New Roman"/>
              </a:rPr>
              <a:t>3.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3" name="object 4"/>
          <p:cNvSpPr/>
          <p:nvPr/>
        </p:nvSpPr>
        <p:spPr>
          <a:xfrm>
            <a:off x="1609200" y="2971800"/>
            <a:ext cx="291924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IMPUGNAÇÃO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ATO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CONVOCATÓRIO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4" name="object 5"/>
          <p:cNvSpPr/>
          <p:nvPr/>
        </p:nvSpPr>
        <p:spPr>
          <a:xfrm>
            <a:off x="1069200" y="3277800"/>
            <a:ext cx="5964120" cy="472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1260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Qualquer pessoa poderá impugnar os termos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edital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pregão, até 03 (três) dias úteis anteriores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 fixada para abertura da sessão pública, ou seja, até </a:t>
            </a:r>
            <a:r>
              <a:rPr b="1" lang="pt-BR" sz="1050" spc="-7" strike="noStrike">
                <a:latin typeface="Times New Roman"/>
              </a:rPr>
              <a:t>28/06/2022</a:t>
            </a:r>
            <a:r>
              <a:rPr b="0" lang="pt-BR" sz="1050" spc="-7" strike="noStrike">
                <a:latin typeface="Times New Roman"/>
              </a:rPr>
              <a:t>, devendo ser protocolada, exclusivamente,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 Sistema Eletrônico </a:t>
            </a:r>
            <a:r>
              <a:rPr b="1" lang="pt-BR" sz="1050" spc="-7" strike="noStrike">
                <a:latin typeface="Times New Roman"/>
              </a:rPr>
              <a:t>PREGÃO ONLINE BANRISUL</a:t>
            </a:r>
            <a:r>
              <a:rPr b="0" lang="pt-BR" sz="1050" spc="-7" strike="noStrike">
                <a:latin typeface="Times New Roman"/>
              </a:rPr>
              <a:t>,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endereço eletrônico</a:t>
            </a:r>
            <a:r>
              <a:rPr b="0" lang="pt-BR" sz="1050" spc="-7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4"/>
              </a:rPr>
              <a:t>www.pregaobanrisul.com.br</a:t>
            </a:r>
            <a:r>
              <a:rPr b="0" lang="pt-BR" sz="1050" spc="-7" strike="noStrike">
                <a:latin typeface="Times New Roman"/>
              </a:rPr>
              <a:t>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 formulário próprio do sistema, sem exigência de credenciamento prévio ou uso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senha,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para os já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credenciados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também</a:t>
            </a:r>
            <a:r>
              <a:rPr b="0" lang="pt-BR" sz="1050" spc="-1" strike="noStrike">
                <a:latin typeface="Times New Roman"/>
              </a:rPr>
              <a:t> na </a:t>
            </a:r>
            <a:r>
              <a:rPr b="0" lang="pt-BR" sz="1050" spc="-7" strike="noStrike">
                <a:latin typeface="Times New Roman"/>
              </a:rPr>
              <a:t>área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acesso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restrito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portais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(autenticado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chave, Login).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impugnação não possui efeito suspensivo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caberá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Pregoeiro, informar sobre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12" strike="noStrike">
                <a:latin typeface="Times New Roman"/>
              </a:rPr>
              <a:t>decisão </a:t>
            </a:r>
            <a:r>
              <a:rPr b="0" lang="pt-BR" sz="1050" spc="-7" strike="noStrike">
                <a:latin typeface="Times New Roman"/>
              </a:rPr>
              <a:t>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impugnação </a:t>
            </a: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24h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(vinte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quatro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horas), contado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data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impugnação.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12" strike="noStrike">
                <a:latin typeface="Times New Roman"/>
              </a:rPr>
              <a:t>concessão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efeito suspensivo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impugnação </a:t>
            </a:r>
            <a:r>
              <a:rPr b="0" lang="pt-BR" sz="1050" spc="-1" strike="noStrike">
                <a:latin typeface="Times New Roman"/>
              </a:rPr>
              <a:t>é </a:t>
            </a:r>
            <a:r>
              <a:rPr b="0" lang="pt-BR" sz="1050" spc="-7" strike="noStrike">
                <a:latin typeface="Times New Roman"/>
              </a:rPr>
              <a:t>medida excepcional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deverá ser motivada pela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autoridade superior </a:t>
            </a:r>
            <a:r>
              <a:rPr b="0" lang="pt-BR" sz="1050" spc="-1" strike="noStrike">
                <a:latin typeface="Times New Roman"/>
              </a:rPr>
              <a:t>ou a </a:t>
            </a:r>
            <a:r>
              <a:rPr b="0" lang="pt-BR" sz="1050" spc="-7" strike="noStrike">
                <a:latin typeface="Times New Roman"/>
              </a:rPr>
              <a:t>quem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designar,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processo</a:t>
            </a:r>
            <a:r>
              <a:rPr b="0" lang="pt-BR" sz="1050" spc="-1" strike="noStrike">
                <a:latin typeface="Times New Roman"/>
              </a:rPr>
              <a:t> de </a:t>
            </a:r>
            <a:r>
              <a:rPr b="0" lang="pt-BR" sz="1050" spc="-7" strike="noStrike">
                <a:latin typeface="Times New Roman"/>
              </a:rPr>
              <a:t>licitação.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impugnação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feita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tempestivamente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impedirá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participar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processo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licitatório até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trânsito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julgado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12" strike="noStrike">
                <a:latin typeface="Times New Roman"/>
              </a:rPr>
              <a:t>decisão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pertinente.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Acolhida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impugnação contra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edital, será definida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publicada nova </a:t>
            </a:r>
            <a:r>
              <a:rPr b="0" lang="pt-BR" sz="1050" spc="-12" strike="noStrike">
                <a:latin typeface="Times New Roman"/>
              </a:rPr>
              <a:t>data</a:t>
            </a:r>
            <a:r>
              <a:rPr b="0" lang="pt-BR" sz="1050" spc="-7" strike="noStrike">
                <a:latin typeface="Times New Roman"/>
              </a:rPr>
              <a:t> para realização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certame,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exceto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quando,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inquestionavelmente,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alteração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afetar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formulação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propostas,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resguardado 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-7" strike="noStrike">
                <a:latin typeface="Times New Roman"/>
              </a:rPr>
              <a:t> tratamento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isonômico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licitantes.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None/>
              <a:tabLst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marL="552600" indent="-5396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14"/>
              <a:tabLst>
                <a:tab algn="l" pos="551880"/>
                <a:tab algn="l" pos="55260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4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RECURSOS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None/>
              <a:tabLst>
                <a:tab algn="l" pos="551880"/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final da sessão, após declaração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vencedor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certame, qualquer licitante poderá manifestar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imediata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motivadamente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intenção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recorrer,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registrado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lhe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concedido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prazo </a:t>
            </a:r>
            <a:r>
              <a:rPr b="0" lang="pt-BR" sz="1050" spc="-1" strike="noStrike">
                <a:latin typeface="Times New Roman"/>
              </a:rPr>
              <a:t>de 3 </a:t>
            </a:r>
            <a:r>
              <a:rPr b="0" lang="pt-BR" sz="1050" spc="-7" strike="noStrike">
                <a:latin typeface="Times New Roman"/>
              </a:rPr>
              <a:t>(três) dias úteis para apresentação das razões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recurso, podendo juntar memoriais,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ficando os demais licitantes desde logo intimados para apresentar contrarrazões em igual número de dias, que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começarão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correr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término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recorrente, sendo-lhes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assegurada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vista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 autos.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razões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contrarrazões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protocoladas,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exclusivamente,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Sistema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4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ONLINE </a:t>
            </a:r>
            <a:r>
              <a:rPr b="1" lang="pt-BR" sz="1050" spc="-1" strike="noStrike">
                <a:latin typeface="Times New Roman"/>
              </a:rPr>
              <a:t>BANRISUL</a:t>
            </a:r>
            <a:r>
              <a:rPr b="0" lang="pt-BR" sz="1050" spc="-1" strike="noStrike">
                <a:latin typeface="Times New Roman"/>
              </a:rPr>
              <a:t>,</a:t>
            </a:r>
            <a:r>
              <a:rPr b="0" lang="pt-BR" sz="1050" spc="-7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endereço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eletrônico</a:t>
            </a:r>
            <a:r>
              <a:rPr b="0" lang="pt-BR" sz="1050" spc="18" strike="noStrike">
                <a:solidFill>
                  <a:srgbClr val="0000ff"/>
                </a:solidFill>
                <a:latin typeface="Times New Roman"/>
              </a:rPr>
              <a:t> </a:t>
            </a:r>
            <a:r>
              <a:rPr b="0" lang="pt-BR" sz="1050" spc="-7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hlinkClick r:id="rId5"/>
              </a:rPr>
              <a:t>www.pregaobanrisul.com.br</a:t>
            </a:r>
            <a:r>
              <a:rPr b="0" lang="pt-BR" sz="1050" spc="-7" strike="noStrike">
                <a:latin typeface="Times New Roman"/>
              </a:rPr>
              <a:t>;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recurso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 dirigido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autoridade superior, mas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interposto por intermédio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Pregoeira, que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poderá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motivadamente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reconsiderar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manter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decisão,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sendo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</a:t>
            </a:r>
            <a:r>
              <a:rPr b="0" lang="pt-BR" sz="1050" spc="8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deverá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remeter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8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julgamento</a:t>
            </a:r>
            <a:r>
              <a:rPr b="0" lang="pt-BR" sz="1050" spc="-1" strike="noStrike">
                <a:latin typeface="Times New Roman"/>
              </a:rPr>
              <a:t> do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Presidente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quem 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designar;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5" name="object 6"/>
          <p:cNvSpPr/>
          <p:nvPr/>
        </p:nvSpPr>
        <p:spPr>
          <a:xfrm>
            <a:off x="1069200" y="7964280"/>
            <a:ext cx="29232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4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4.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4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6" name="object 7"/>
          <p:cNvSpPr/>
          <p:nvPr/>
        </p:nvSpPr>
        <p:spPr>
          <a:xfrm>
            <a:off x="1609200" y="7964280"/>
            <a:ext cx="541116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3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acolhimento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importará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invalidação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apenas dos atos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insuscetíveis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aproveitamento;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Decididos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constatada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regularidade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4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atos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procedimentais,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Presidente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27" name="object 8"/>
          <p:cNvSpPr/>
          <p:nvPr/>
        </p:nvSpPr>
        <p:spPr>
          <a:xfrm>
            <a:off x="1069200" y="8417520"/>
            <a:ext cx="5958000" cy="9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ou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quem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este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designar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homologará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julgamento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da</a:t>
            </a:r>
            <a:r>
              <a:rPr b="0" lang="pt-BR" sz="1050" spc="1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adjudicará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seu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vencedor,</a:t>
            </a:r>
            <a:r>
              <a:rPr b="0" lang="pt-BR" sz="1050" spc="2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vista </a:t>
            </a:r>
            <a:r>
              <a:rPr b="0" lang="pt-BR" sz="1050" spc="-1" strike="noStrike">
                <a:latin typeface="Times New Roman"/>
              </a:rPr>
              <a:t> à</a:t>
            </a:r>
            <a:r>
              <a:rPr b="0" lang="pt-BR" sz="1050" spc="-7" strike="noStrike">
                <a:latin typeface="Times New Roman"/>
              </a:rPr>
              <a:t> contratação.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6"/>
              <a:tabLst>
                <a:tab algn="l" pos="551880"/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falta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manifestação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motivada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final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sessão,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importará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decadência</a:t>
            </a:r>
            <a:r>
              <a:rPr b="0" lang="pt-BR" sz="1050" spc="11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</a:t>
            </a:r>
            <a:r>
              <a:rPr b="0" lang="pt-BR" sz="1050" spc="-1" strike="noStrike">
                <a:latin typeface="Times New Roman"/>
              </a:rPr>
              <a:t> e </a:t>
            </a:r>
            <a:r>
              <a:rPr b="0" lang="pt-BR" sz="1050" spc="-7" strike="noStrike">
                <a:latin typeface="Times New Roman"/>
              </a:rPr>
              <a:t>adjudicação</a:t>
            </a:r>
            <a:r>
              <a:rPr b="0" lang="pt-BR" sz="1050" spc="-1" strike="noStrike">
                <a:latin typeface="Times New Roman"/>
              </a:rPr>
              <a:t> do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licitação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pregoeira </a:t>
            </a:r>
            <a:r>
              <a:rPr b="0" lang="pt-BR" sz="1050" spc="-1" strike="noStrike">
                <a:latin typeface="Times New Roman"/>
              </a:rPr>
              <a:t>ao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vencedor.</a:t>
            </a:r>
            <a:endParaRPr b="0" lang="pt-BR" sz="1050" spc="-1" strike="noStrike">
              <a:latin typeface="Arial"/>
            </a:endParaRPr>
          </a:p>
          <a:p>
            <a:pPr lvl="1" marL="12600" indent="-216000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 startAt="6"/>
              <a:tabLst>
                <a:tab algn="l" pos="551880"/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Decididos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os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recursos,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2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autoridade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competente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realizará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3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adjudicação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4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ao</a:t>
            </a:r>
            <a:r>
              <a:rPr b="0" lang="pt-BR" sz="1050" spc="3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vencedor.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28" name="object 9" descr=""/>
          <p:cNvPicPr/>
          <p:nvPr/>
        </p:nvPicPr>
        <p:blipFill>
          <a:blip r:embed="rId6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29" name="object 10" descr=""/>
          <p:cNvPicPr/>
          <p:nvPr/>
        </p:nvPicPr>
        <p:blipFill>
          <a:blip r:embed="rId7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30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E1942A28-00E6-431C-9184-3C08CCE01A7D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ject 2"/>
          <p:cNvSpPr/>
          <p:nvPr/>
        </p:nvSpPr>
        <p:spPr>
          <a:xfrm>
            <a:off x="1992600" y="437040"/>
            <a:ext cx="4110120" cy="8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 anchor="t">
            <a:spAutoFit/>
          </a:bodyPr>
          <a:p>
            <a:pPr marL="1152360" algn="ctr">
              <a:lnSpc>
                <a:spcPts val="1040"/>
              </a:lnSpc>
              <a:spcBef>
                <a:spcPts val="164"/>
              </a:spcBef>
              <a:buNone/>
            </a:pPr>
            <a:r>
              <a:rPr b="0" lang="pt-BR" sz="900" spc="-7" strike="noStrike">
                <a:latin typeface="Times New Roman"/>
              </a:rPr>
              <a:t>ESTADO DO RIO GRANDE DO SUL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PODER</a:t>
            </a:r>
            <a:r>
              <a:rPr b="0" lang="pt-BR" sz="900" spc="-15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LEGISLATIVO</a:t>
            </a:r>
            <a:endParaRPr b="0" lang="pt-BR" sz="900" spc="-1" strike="noStrike">
              <a:latin typeface="Arial"/>
            </a:endParaRPr>
          </a:p>
          <a:p>
            <a:pPr marL="5040" algn="ctr">
              <a:lnSpc>
                <a:spcPts val="1321"/>
              </a:lnSpc>
              <a:buNone/>
            </a:pPr>
            <a:r>
              <a:rPr b="1" lang="pt-BR" sz="1200" spc="-7" strike="noStrike">
                <a:latin typeface="Times New Roman"/>
              </a:rPr>
              <a:t>CÂMARA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MUNICIPAL</a:t>
            </a:r>
            <a:r>
              <a:rPr b="1" lang="pt-BR" sz="1200" spc="-21" strike="noStrike">
                <a:latin typeface="Times New Roman"/>
              </a:rPr>
              <a:t> </a:t>
            </a:r>
            <a:r>
              <a:rPr b="1" lang="pt-BR" sz="1200" spc="-1" strike="noStrike">
                <a:latin typeface="Times New Roman"/>
              </a:rPr>
              <a:t>DE</a:t>
            </a:r>
            <a:r>
              <a:rPr b="1" lang="pt-BR" sz="1200" spc="-15" strike="noStrike">
                <a:latin typeface="Times New Roman"/>
              </a:rPr>
              <a:t> </a:t>
            </a:r>
            <a:r>
              <a:rPr b="1" lang="pt-BR" sz="1200" spc="-7" strike="noStrike">
                <a:latin typeface="Times New Roman"/>
              </a:rPr>
              <a:t>URUGUAIANA</a:t>
            </a:r>
            <a:endParaRPr b="0" lang="pt-BR" sz="1200" spc="-1" strike="noStrike">
              <a:latin typeface="Arial"/>
            </a:endParaRPr>
          </a:p>
          <a:p>
            <a:pPr marL="5040" algn="ctr">
              <a:lnSpc>
                <a:spcPts val="1040"/>
              </a:lnSpc>
              <a:buNone/>
            </a:pPr>
            <a:r>
              <a:rPr b="0" lang="pt-BR" sz="900" spc="-7" strike="noStrike">
                <a:latin typeface="Times New Roman"/>
              </a:rPr>
              <a:t>PALÁCIO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BORGES</a:t>
            </a:r>
            <a:r>
              <a:rPr b="0" lang="pt-BR" sz="900" spc="-2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DE</a:t>
            </a:r>
            <a:r>
              <a:rPr b="0" lang="pt-BR" sz="900" spc="-32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MEDEIROS</a:t>
            </a:r>
            <a:endParaRPr b="0" lang="pt-BR" sz="900" spc="-1" strike="noStrike">
              <a:latin typeface="Arial"/>
            </a:endParaRPr>
          </a:p>
          <a:p>
            <a:pPr marL="12600" algn="ctr">
              <a:lnSpc>
                <a:spcPts val="1029"/>
              </a:lnSpc>
              <a:spcBef>
                <a:spcPts val="60"/>
              </a:spcBef>
              <a:buNone/>
            </a:pPr>
            <a:r>
              <a:rPr b="0" lang="pt-BR" sz="900" spc="-7" strike="noStrike">
                <a:latin typeface="Times New Roman"/>
              </a:rPr>
              <a:t>Rua Bento Martins, </a:t>
            </a:r>
            <a:r>
              <a:rPr b="0" lang="pt-BR" sz="900" spc="-1" strike="noStrike">
                <a:latin typeface="Times New Roman"/>
              </a:rPr>
              <a:t>2619, </a:t>
            </a:r>
            <a:r>
              <a:rPr b="0" lang="pt-BR" sz="900" spc="-7" strike="noStrike">
                <a:latin typeface="Times New Roman"/>
              </a:rPr>
              <a:t>CEP: </a:t>
            </a:r>
            <a:r>
              <a:rPr b="0" lang="pt-BR" sz="900" spc="-1" strike="noStrike">
                <a:latin typeface="Times New Roman"/>
              </a:rPr>
              <a:t>97501-520 – </a:t>
            </a:r>
            <a:r>
              <a:rPr b="0" lang="pt-BR" sz="900" spc="-7" strike="noStrike">
                <a:latin typeface="Times New Roman"/>
              </a:rPr>
              <a:t>Uruguaiana/RS </a:t>
            </a:r>
            <a:r>
              <a:rPr b="0" lang="pt-BR" sz="900" spc="-1" strike="noStrike">
                <a:latin typeface="Times New Roman"/>
              </a:rPr>
              <a:t>– </a:t>
            </a:r>
            <a:r>
              <a:rPr b="0" lang="pt-BR" sz="900" spc="-7" strike="noStrike">
                <a:latin typeface="Times New Roman"/>
              </a:rPr>
              <a:t>Telefone: </a:t>
            </a:r>
            <a:r>
              <a:rPr b="0" lang="pt-BR" sz="900" spc="-1" strike="noStrike">
                <a:latin typeface="Times New Roman"/>
              </a:rPr>
              <a:t>(55) 3412-5977 </a:t>
            </a:r>
            <a:r>
              <a:rPr b="0" lang="pt-BR" sz="900" spc="-211" strike="noStrike"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Página: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1"/>
              </a:rPr>
              <a:t>www.uruguaiana.rs.leg.br</a:t>
            </a:r>
            <a:r>
              <a:rPr b="0" lang="pt-BR" sz="900" spc="-1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2"/>
              </a:rPr>
              <a:t> </a:t>
            </a:r>
            <a:r>
              <a:rPr b="0" lang="pt-BR" sz="900" spc="-1" strike="noStrike">
                <a:solidFill>
                  <a:srgbClr val="00007f"/>
                </a:solidFill>
                <a:latin typeface="Times New Roman"/>
              </a:rPr>
              <a:t>–</a:t>
            </a:r>
            <a:r>
              <a:rPr b="0" lang="pt-BR" sz="900" spc="4" strike="noStrike">
                <a:solidFill>
                  <a:srgbClr val="00007f"/>
                </a:solidFill>
                <a:latin typeface="Times New Roman"/>
              </a:rPr>
              <a:t> </a:t>
            </a:r>
            <a:r>
              <a:rPr b="0" lang="pt-BR" sz="900" spc="-7" strike="noStrike">
                <a:latin typeface="Times New Roman"/>
              </a:rPr>
              <a:t>E-mail:</a:t>
            </a:r>
            <a:r>
              <a:rPr b="0" lang="pt-BR" sz="900" spc="4" strike="noStrike">
                <a:latin typeface="Times New Roman"/>
              </a:rPr>
              <a:t> </a:t>
            </a:r>
            <a:r>
              <a:rPr b="0" lang="pt-BR" sz="900" spc="-7" strike="noStrike" u="sng">
                <a:solidFill>
                  <a:srgbClr val="0000ff"/>
                </a:solidFill>
                <a:uFill>
                  <a:solidFill>
                    <a:srgbClr val="00007f"/>
                  </a:solidFill>
                </a:uFill>
                <a:latin typeface="Times New Roman"/>
                <a:hlinkClick r:id="rId3"/>
              </a:rPr>
              <a:t>cpl@uruguaiana.rs.leg.br</a:t>
            </a:r>
            <a:endParaRPr b="0" lang="pt-BR" sz="900" spc="-1" strike="noStrike">
              <a:latin typeface="Arial"/>
            </a:endParaRPr>
          </a:p>
        </p:txBody>
      </p:sp>
      <p:sp>
        <p:nvSpPr>
          <p:cNvPr id="132" name="object 3"/>
          <p:cNvSpPr/>
          <p:nvPr/>
        </p:nvSpPr>
        <p:spPr>
          <a:xfrm>
            <a:off x="1069200" y="1590120"/>
            <a:ext cx="1918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2" strike="noStrike">
                <a:latin typeface="Times New Roman"/>
              </a:rPr>
              <a:t>1</a:t>
            </a:r>
            <a:r>
              <a:rPr b="1" lang="pt-BR" sz="1050" spc="-1" strike="noStrike">
                <a:latin typeface="Times New Roman"/>
              </a:rPr>
              <a:t>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3" name="object 4"/>
          <p:cNvSpPr/>
          <p:nvPr/>
        </p:nvSpPr>
        <p:spPr>
          <a:xfrm>
            <a:off x="1609200" y="1590120"/>
            <a:ext cx="252324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ADJUDICAÇÃO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E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HOMOLOGAÇÃO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4" name="object 5"/>
          <p:cNvSpPr/>
          <p:nvPr/>
        </p:nvSpPr>
        <p:spPr>
          <a:xfrm>
            <a:off x="1069200" y="1896120"/>
            <a:ext cx="5959800" cy="3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>
              <a:lnSpc>
                <a:spcPts val="1210"/>
              </a:lnSpc>
              <a:spcBef>
                <a:spcPts val="181"/>
              </a:spcBef>
              <a:buNone/>
              <a:tabLst>
                <a:tab algn="l" pos="551880"/>
              </a:tabLst>
            </a:pPr>
            <a:r>
              <a:rPr b="0" lang="pt-BR" sz="1050" spc="-7" strike="noStrike">
                <a:latin typeface="Times New Roman"/>
              </a:rPr>
              <a:t>15.1.</a:t>
            </a:r>
            <a:r>
              <a:rPr b="0" lang="pt-BR" sz="1050" spc="-7" strike="noStrike">
                <a:latin typeface="Times New Roman"/>
              </a:rPr>
              <a:t>	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10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adjudicado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pela</a:t>
            </a:r>
            <a:r>
              <a:rPr b="0" lang="pt-BR" sz="1050" spc="117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Pregoeira</a:t>
            </a:r>
            <a:r>
              <a:rPr b="0" lang="pt-BR" sz="1050" spc="-7" strike="noStrike">
                <a:latin typeface="Times New Roman"/>
              </a:rPr>
              <a:t>,</a:t>
            </a:r>
            <a:r>
              <a:rPr b="0" lang="pt-BR" sz="1050" spc="97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salvo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quando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houver</a:t>
            </a:r>
            <a:r>
              <a:rPr b="0" lang="pt-BR" sz="1050" spc="10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recurso,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hipótese</a:t>
            </a:r>
            <a:r>
              <a:rPr b="0" lang="pt-BR" sz="1050" spc="9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caberá</a:t>
            </a:r>
            <a:r>
              <a:rPr b="0" lang="pt-BR" sz="1050" spc="-1" strike="noStrike">
                <a:latin typeface="Times New Roman"/>
              </a:rPr>
              <a:t> à </a:t>
            </a:r>
            <a:r>
              <a:rPr b="0" lang="pt-BR" sz="1050" spc="-7" strike="noStrike">
                <a:latin typeface="Times New Roman"/>
              </a:rPr>
              <a:t>autoridade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competente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homologação.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5" name="object 6"/>
          <p:cNvSpPr/>
          <p:nvPr/>
        </p:nvSpPr>
        <p:spPr>
          <a:xfrm>
            <a:off x="1069200" y="2209680"/>
            <a:ext cx="29232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5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2.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5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3.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6" name="object 7"/>
          <p:cNvSpPr/>
          <p:nvPr/>
        </p:nvSpPr>
        <p:spPr>
          <a:xfrm>
            <a:off x="1609200" y="2209680"/>
            <a:ext cx="488088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43000"/>
              </a:lnSpc>
              <a:spcBef>
                <a:spcPts val="99"/>
              </a:spcBef>
              <a:buNone/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homologação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Pregão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compete </a:t>
            </a:r>
            <a:r>
              <a:rPr b="0" lang="pt-BR" sz="1050" spc="-1" strike="noStrike">
                <a:latin typeface="Times New Roman"/>
              </a:rPr>
              <a:t>ao </a:t>
            </a:r>
            <a:r>
              <a:rPr b="0" lang="pt-BR" sz="1050" spc="-7" strike="noStrike">
                <a:latin typeface="Times New Roman"/>
              </a:rPr>
              <a:t>Presidente</a:t>
            </a:r>
            <a:r>
              <a:rPr b="0" lang="pt-BR" sz="1050" spc="-1" strike="noStrike">
                <a:latin typeface="Times New Roman"/>
              </a:rPr>
              <a:t> da</a:t>
            </a:r>
            <a:r>
              <a:rPr b="0" lang="pt-BR" sz="1050" spc="-7" strike="noStrike">
                <a:latin typeface="Times New Roman"/>
              </a:rPr>
              <a:t> Câmara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Uruguaiana. </a:t>
            </a:r>
            <a:r>
              <a:rPr b="0" lang="pt-BR" sz="1050" spc="-250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objeto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Pregão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adjudicado</a:t>
            </a:r>
            <a:r>
              <a:rPr b="0" lang="pt-BR" sz="1050" spc="-1" strike="noStrike">
                <a:latin typeface="Times New Roman"/>
              </a:rPr>
              <a:t> à</a:t>
            </a:r>
            <a:r>
              <a:rPr b="0" lang="pt-BR" sz="1050" spc="9" strike="noStrike">
                <a:latin typeface="Times New Roman"/>
              </a:rPr>
              <a:t> </a:t>
            </a:r>
            <a:r>
              <a:rPr b="1" lang="pt-BR" sz="1050" spc="-7" strike="noStrike">
                <a:latin typeface="Times New Roman"/>
              </a:rPr>
              <a:t>licitante</a:t>
            </a:r>
            <a:r>
              <a:rPr b="1" lang="pt-BR" sz="1050" spc="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vencedora.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7" name="object 8"/>
          <p:cNvSpPr/>
          <p:nvPr/>
        </p:nvSpPr>
        <p:spPr>
          <a:xfrm>
            <a:off x="1069200" y="2891880"/>
            <a:ext cx="19188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2" strike="noStrike">
                <a:latin typeface="Times New Roman"/>
              </a:rPr>
              <a:t>1</a:t>
            </a:r>
            <a:r>
              <a:rPr b="1" lang="pt-BR" sz="1050" spc="-1" strike="noStrike">
                <a:latin typeface="Times New Roman"/>
              </a:rPr>
              <a:t>6.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8" name="object 9"/>
          <p:cNvSpPr/>
          <p:nvPr/>
        </p:nvSpPr>
        <p:spPr>
          <a:xfrm>
            <a:off x="1609200" y="2891880"/>
            <a:ext cx="3574800" cy="17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CONVOCAÇÃO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PARA</a:t>
            </a:r>
            <a:r>
              <a:rPr b="1" lang="pt-BR" sz="105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ASSINATURA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CONTRATO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39" name="object 10"/>
          <p:cNvSpPr/>
          <p:nvPr/>
        </p:nvSpPr>
        <p:spPr>
          <a:xfrm>
            <a:off x="1069200" y="3197880"/>
            <a:ext cx="5957280" cy="32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lvl="1" marL="12600" indent="-216000" algn="just">
              <a:lnSpc>
                <a:spcPts val="1210"/>
              </a:lnSpc>
              <a:spcBef>
                <a:spcPts val="18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Depois de homologado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resultado deste Pregão,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licitante vencedora será convocada para assinar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 dentro do prazo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05 (cinco) dias úteis, sob pena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decair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direito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contratação, sem prejuízo 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sanções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 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não comparecimento da licitante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prazo estabelecido autoriza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Pregoeira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convocar outra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licitante para assumir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objeto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licitação </a:t>
            </a:r>
            <a:r>
              <a:rPr b="0" lang="pt-BR" sz="1050" spc="-1" strike="noStrike">
                <a:latin typeface="Times New Roman"/>
              </a:rPr>
              <a:t>e, </a:t>
            </a:r>
            <a:r>
              <a:rPr b="0" lang="pt-BR" sz="1050" spc="-7" strike="noStrike">
                <a:latin typeface="Times New Roman"/>
              </a:rPr>
              <a:t>após negociação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verificação da adequação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proposta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condições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habilitação, assinar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respectivo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obedecida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ordem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classificação.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None/>
              <a:tabLst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marL="552600" indent="-5396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17"/>
              <a:tabLst>
                <a:tab algn="l" pos="551880"/>
                <a:tab algn="l" pos="55260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DAS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SANÇÕES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ADMINISTRATIVAS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None/>
              <a:tabLst>
                <a:tab algn="l" pos="551880"/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Aquele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que, convocado dentro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prazo de validade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proposta, não assinar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contrato, deixar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entregar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exigida</a:t>
            </a:r>
            <a:r>
              <a:rPr b="0" lang="pt-BR" sz="1050" spc="-1" strike="noStrike">
                <a:latin typeface="Times New Roman"/>
              </a:rPr>
              <a:t> no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Edital,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apresentar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documentação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falsa,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ensejar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retardamento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execução de seu objeto, não mantiver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proposta, falhar ou fraudar </a:t>
            </a:r>
            <a:r>
              <a:rPr b="0" lang="pt-BR" sz="1050" spc="-1" strike="noStrike">
                <a:latin typeface="Times New Roman"/>
              </a:rPr>
              <a:t>na </a:t>
            </a:r>
            <a:r>
              <a:rPr b="0" lang="pt-BR" sz="1050" spc="-7" strike="noStrike">
                <a:latin typeface="Times New Roman"/>
              </a:rPr>
              <a:t>execução </a:t>
            </a:r>
            <a:r>
              <a:rPr b="0" lang="pt-BR" sz="1050" spc="-1" strike="noStrike">
                <a:latin typeface="Times New Roman"/>
              </a:rPr>
              <a:t>do </a:t>
            </a:r>
            <a:r>
              <a:rPr b="0" lang="pt-BR" sz="1050" spc="-7" strike="noStrike">
                <a:latin typeface="Times New Roman"/>
              </a:rPr>
              <a:t>contrato, comportar-se de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modo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inidôneo, fizer declaração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falsa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ou cometer fraude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fiscal, garantido</a:t>
            </a:r>
            <a:r>
              <a:rPr b="0" lang="pt-BR" sz="1050" spc="-1" strike="noStrike">
                <a:latin typeface="Times New Roman"/>
              </a:rPr>
              <a:t> o </a:t>
            </a:r>
            <a:r>
              <a:rPr b="0" lang="pt-BR" sz="1050" spc="-7" strike="noStrike">
                <a:latin typeface="Times New Roman"/>
              </a:rPr>
              <a:t>direito</a:t>
            </a:r>
            <a:r>
              <a:rPr b="0" lang="pt-BR" sz="1050" spc="-1" strike="noStrike">
                <a:latin typeface="Times New Roman"/>
              </a:rPr>
              <a:t> à </a:t>
            </a:r>
            <a:r>
              <a:rPr b="0" lang="pt-BR" sz="1050" spc="-7" strike="noStrike">
                <a:latin typeface="Times New Roman"/>
              </a:rPr>
              <a:t>ampla defesa, será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descredenciada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sistema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licitações </a:t>
            </a:r>
            <a:r>
              <a:rPr b="0" lang="pt-BR" sz="1050" spc="-1" strike="noStrike">
                <a:latin typeface="Times New Roman"/>
              </a:rPr>
              <a:t>e </a:t>
            </a:r>
            <a:r>
              <a:rPr b="0" lang="pt-BR" sz="1050" spc="-7" strike="noStrike">
                <a:latin typeface="Times New Roman"/>
              </a:rPr>
              <a:t>contratos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Municipal, pelo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 até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5 </a:t>
            </a:r>
            <a:r>
              <a:rPr b="0" lang="pt-BR" sz="1050" spc="-7" strike="noStrike">
                <a:latin typeface="Times New Roman"/>
              </a:rPr>
              <a:t>(cinco) </a:t>
            </a:r>
            <a:r>
              <a:rPr b="0" lang="pt-BR" sz="1050" spc="-12" strike="noStrike">
                <a:latin typeface="Times New Roman"/>
              </a:rPr>
              <a:t>anos, </a:t>
            </a:r>
            <a:r>
              <a:rPr b="0" lang="pt-BR" sz="1050" spc="-7" strike="noStrike">
                <a:latin typeface="Times New Roman"/>
              </a:rPr>
              <a:t> sem prejuízo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multas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 </a:t>
            </a:r>
            <a:r>
              <a:rPr b="0" lang="pt-BR" sz="1050" spc="-1" strike="noStrike">
                <a:latin typeface="Times New Roman"/>
              </a:rPr>
              <a:t>em</a:t>
            </a:r>
            <a:r>
              <a:rPr b="0" lang="pt-BR" sz="1050" spc="-7" strike="noStrike">
                <a:latin typeface="Times New Roman"/>
              </a:rPr>
              <a:t> Edital,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contrato</a:t>
            </a:r>
            <a:r>
              <a:rPr b="0" lang="pt-BR" sz="1050" spc="-1" strike="noStrike">
                <a:latin typeface="Times New Roman"/>
              </a:rPr>
              <a:t> e</a:t>
            </a:r>
            <a:r>
              <a:rPr b="0" lang="pt-BR" sz="1050" spc="-7" strike="noStrike">
                <a:latin typeface="Times New Roman"/>
              </a:rPr>
              <a:t> das demais cominações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legais.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caso de não assinatura do Instrumento Contratual </a:t>
            </a:r>
            <a:r>
              <a:rPr b="0" lang="pt-BR" sz="1050" spc="-1" strike="noStrike">
                <a:latin typeface="Times New Roman"/>
              </a:rPr>
              <a:t>no </a:t>
            </a:r>
            <a:r>
              <a:rPr b="0" lang="pt-BR" sz="1050" spc="-7" strike="noStrike">
                <a:latin typeface="Times New Roman"/>
              </a:rPr>
              <a:t>prazo fixado neste Edital, será aplicada,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ainda, multa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2% </a:t>
            </a:r>
            <a:r>
              <a:rPr b="0" lang="pt-BR" sz="1050" spc="-7" strike="noStrike">
                <a:latin typeface="Times New Roman"/>
              </a:rPr>
              <a:t>(dois por cento)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sobre</a:t>
            </a:r>
            <a:r>
              <a:rPr b="0" lang="pt-BR" sz="1050" spc="-1" strike="noStrike">
                <a:latin typeface="Times New Roman"/>
              </a:rPr>
              <a:t> o</a:t>
            </a:r>
            <a:r>
              <a:rPr b="0" lang="pt-BR" sz="1050" spc="-7" strike="noStrike">
                <a:latin typeface="Times New Roman"/>
              </a:rPr>
              <a:t> valor estimado</a:t>
            </a:r>
            <a:r>
              <a:rPr b="0" lang="pt-BR" sz="1050" spc="-1" strike="noStrike">
                <a:latin typeface="Times New Roman"/>
              </a:rPr>
              <a:t> da </a:t>
            </a:r>
            <a:r>
              <a:rPr b="0" lang="pt-BR" sz="1050" spc="-7" strike="noStrike">
                <a:latin typeface="Times New Roman"/>
              </a:rPr>
              <a:t>contratação.</a:t>
            </a: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penalidades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previstas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neste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item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exime</a:t>
            </a:r>
            <a:r>
              <a:rPr b="0" lang="pt-BR" sz="1050" spc="-1" strike="noStrike">
                <a:latin typeface="Times New Roman"/>
              </a:rPr>
              <a:t> 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adjudicatária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reparação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eventuais danos,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perdas </a:t>
            </a:r>
            <a:r>
              <a:rPr b="0" lang="pt-BR" sz="1050" spc="-1" strike="noStrike">
                <a:latin typeface="Times New Roman"/>
              </a:rPr>
              <a:t>ou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prejuízos que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sua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conduta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venha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causar </a:t>
            </a:r>
            <a:r>
              <a:rPr b="0" lang="pt-BR" sz="1050" spc="-1" strike="noStrike">
                <a:latin typeface="Times New Roman"/>
              </a:rPr>
              <a:t>à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Uruguaiana.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0" name="object 11"/>
          <p:cNvSpPr/>
          <p:nvPr/>
        </p:nvSpPr>
        <p:spPr>
          <a:xfrm>
            <a:off x="1069200" y="6426360"/>
            <a:ext cx="29232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7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4.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2" strike="noStrike">
                <a:latin typeface="Times New Roman"/>
              </a:rPr>
              <a:t>1</a:t>
            </a:r>
            <a:r>
              <a:rPr b="0" lang="pt-BR" sz="1050" spc="-1" strike="noStrike">
                <a:latin typeface="Times New Roman"/>
              </a:rPr>
              <a:t>7</a:t>
            </a:r>
            <a:r>
              <a:rPr b="0" lang="pt-BR" sz="1050" spc="-7" strike="noStrike">
                <a:latin typeface="Times New Roman"/>
              </a:rPr>
              <a:t>.</a:t>
            </a:r>
            <a:r>
              <a:rPr b="0" lang="pt-BR" sz="1050" spc="-1" strike="noStrike">
                <a:latin typeface="Times New Roman"/>
              </a:rPr>
              <a:t>5.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1" name="object 12"/>
          <p:cNvSpPr/>
          <p:nvPr/>
        </p:nvSpPr>
        <p:spPr>
          <a:xfrm>
            <a:off x="1609200" y="6426360"/>
            <a:ext cx="5414760" cy="47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1" strike="noStrike">
                <a:latin typeface="Times New Roman"/>
              </a:rPr>
              <a:t>Na</a:t>
            </a:r>
            <a:r>
              <a:rPr b="0" lang="pt-BR" sz="1050" spc="-7" strike="noStrike">
                <a:latin typeface="Times New Roman"/>
              </a:rPr>
              <a:t> aplicação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destas sanções administrativas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assegurados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contraditório</a:t>
            </a:r>
            <a:r>
              <a:rPr b="0" lang="pt-BR" sz="1050" spc="-1" strike="noStrike">
                <a:latin typeface="Times New Roman"/>
              </a:rPr>
              <a:t> e a </a:t>
            </a:r>
            <a:r>
              <a:rPr b="0" lang="pt-BR" sz="1050" spc="-7" strike="noStrike">
                <a:latin typeface="Times New Roman"/>
              </a:rPr>
              <a:t>ampla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defesa.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50"/>
              </a:spcBef>
              <a:buNone/>
            </a:pPr>
            <a:r>
              <a:rPr b="0" lang="pt-BR" sz="1050" spc="-1" strike="noStrike">
                <a:latin typeface="Times New Roman"/>
              </a:rPr>
              <a:t>No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caso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aplicação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multa,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adjudicatária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terá</a:t>
            </a:r>
            <a:r>
              <a:rPr b="0" lang="pt-BR" sz="1050" spc="72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o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prazo</a:t>
            </a:r>
            <a:r>
              <a:rPr b="0" lang="pt-BR" sz="1050" spc="6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dez</a:t>
            </a:r>
            <a:r>
              <a:rPr b="0" lang="pt-BR" sz="1050" spc="5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dias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para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recolher</a:t>
            </a:r>
            <a:r>
              <a:rPr b="0" lang="pt-BR" sz="1050" spc="6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a</a:t>
            </a:r>
            <a:r>
              <a:rPr b="0" lang="pt-BR" sz="1050" spc="5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importância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2" name="object 13"/>
          <p:cNvSpPr/>
          <p:nvPr/>
        </p:nvSpPr>
        <p:spPr>
          <a:xfrm>
            <a:off x="1069200" y="6809760"/>
            <a:ext cx="5958360" cy="117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 anchor="t">
            <a:spAutoFit/>
          </a:bodyPr>
          <a:p>
            <a:pPr marL="12600">
              <a:lnSpc>
                <a:spcPct val="100000"/>
              </a:lnSpc>
              <a:spcBef>
                <a:spcPts val="649"/>
              </a:spcBef>
              <a:buNone/>
            </a:pPr>
            <a:r>
              <a:rPr b="0" lang="pt-BR" sz="1050" spc="-7" strike="noStrike">
                <a:latin typeface="Times New Roman"/>
              </a:rPr>
              <a:t>arbitrada, conforme</a:t>
            </a:r>
            <a:r>
              <a:rPr b="0" lang="pt-BR" sz="1050" spc="-1" strike="noStrike">
                <a:latin typeface="Times New Roman"/>
              </a:rPr>
              <a:t> a </a:t>
            </a:r>
            <a:r>
              <a:rPr b="0" lang="pt-BR" sz="1050" spc="-7" strike="noStrike">
                <a:latin typeface="Times New Roman"/>
              </a:rPr>
              <a:t>infração, contados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recebimento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notificação.</a:t>
            </a: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ts val="1210"/>
              </a:lnSpc>
              <a:spcBef>
                <a:spcPts val="629"/>
              </a:spcBef>
              <a:buNone/>
            </a:pPr>
            <a:r>
              <a:rPr b="0" lang="pt-BR" sz="1050" spc="-7" strike="noStrike">
                <a:latin typeface="Times New Roman"/>
              </a:rPr>
              <a:t>17.6.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Nenhum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pagamento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será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efetuado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à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adjudicatária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enquanto</a:t>
            </a:r>
            <a:r>
              <a:rPr b="0" lang="pt-BR" sz="1050" spc="248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pendente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1" strike="noStrike">
                <a:latin typeface="Times New Roman"/>
              </a:rPr>
              <a:t>de</a:t>
            </a:r>
            <a:r>
              <a:rPr b="0" lang="pt-BR" sz="1050" spc="259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liquidação</a:t>
            </a:r>
            <a:r>
              <a:rPr b="0" lang="pt-BR" sz="1050" spc="253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qualquer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obrigação financeira que lhe </a:t>
            </a:r>
            <a:r>
              <a:rPr b="0" lang="pt-BR" sz="1050" spc="-1" strike="noStrike">
                <a:latin typeface="Times New Roman"/>
              </a:rPr>
              <a:t>for </a:t>
            </a:r>
            <a:r>
              <a:rPr b="0" lang="pt-BR" sz="1050" spc="-7" strike="noStrike">
                <a:latin typeface="Times New Roman"/>
              </a:rPr>
              <a:t>imposta em virtude de penalidade </a:t>
            </a:r>
            <a:r>
              <a:rPr b="0" lang="pt-BR" sz="1050" spc="-1" strike="noStrike">
                <a:latin typeface="Times New Roman"/>
              </a:rPr>
              <a:t>ou </a:t>
            </a:r>
            <a:r>
              <a:rPr b="0" lang="pt-BR" sz="1050" spc="-7" strike="noStrike">
                <a:latin typeface="Times New Roman"/>
              </a:rPr>
              <a:t>inadimplência contratual, podendo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 Municipal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Uruguaiana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efetuar </a:t>
            </a:r>
            <a:r>
              <a:rPr b="0" lang="pt-BR" sz="1050" spc="-1" strike="noStrike">
                <a:latin typeface="Times New Roman"/>
              </a:rPr>
              <a:t>as</a:t>
            </a:r>
            <a:r>
              <a:rPr b="0" lang="pt-BR" sz="1050" spc="-7" strike="noStrike">
                <a:latin typeface="Times New Roman"/>
              </a:rPr>
              <a:t> devidas compensações para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quitação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dos</a:t>
            </a:r>
            <a:r>
              <a:rPr b="0" lang="pt-BR" sz="1050" spc="-12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débitos.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buNone/>
              <a:tabLst>
                <a:tab algn="l" pos="551880"/>
              </a:tabLst>
            </a:pPr>
            <a:r>
              <a:rPr b="1" lang="pt-BR" sz="1050" spc="-7" strike="noStrike">
                <a:latin typeface="Times New Roman"/>
              </a:rPr>
              <a:t>18.</a:t>
            </a:r>
            <a:r>
              <a:rPr b="1" lang="pt-BR" sz="1050" spc="-7" strike="noStrike">
                <a:latin typeface="Times New Roman"/>
              </a:rPr>
              <a:t>	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CONDIÇÕES</a:t>
            </a:r>
            <a:r>
              <a:rPr b="1" lang="pt-BR" sz="105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pt-BR" sz="1050" spc="-2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PAGAMENTO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3" name="object 14"/>
          <p:cNvSpPr/>
          <p:nvPr/>
        </p:nvSpPr>
        <p:spPr>
          <a:xfrm>
            <a:off x="1069200" y="8105040"/>
            <a:ext cx="5955840" cy="141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040" bIns="0" anchor="t">
            <a:spAutoFit/>
          </a:bodyPr>
          <a:p>
            <a:pPr marL="12600" algn="just">
              <a:lnSpc>
                <a:spcPts val="1210"/>
              </a:lnSpc>
              <a:spcBef>
                <a:spcPts val="181"/>
              </a:spcBef>
              <a:buNone/>
            </a:pPr>
            <a:r>
              <a:rPr b="0" lang="pt-BR" sz="1050" spc="-7" strike="noStrike">
                <a:latin typeface="Times New Roman"/>
              </a:rPr>
              <a:t>18.1.</a:t>
            </a:r>
            <a:r>
              <a:rPr b="0" lang="pt-BR" sz="1050" spc="248" strike="noStrike">
                <a:latin typeface="Times New Roman"/>
              </a:rPr>
              <a:t>  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pagamento será efetuado será efetuado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parcela única, </a:t>
            </a:r>
            <a:r>
              <a:rPr b="0" lang="pt-BR" sz="1050" spc="-1" strike="noStrike">
                <a:latin typeface="Times New Roman"/>
              </a:rPr>
              <a:t>o </a:t>
            </a:r>
            <a:r>
              <a:rPr b="0" lang="pt-BR" sz="1050" spc="-7" strike="noStrike">
                <a:latin typeface="Times New Roman"/>
              </a:rPr>
              <a:t>qual será realizado </a:t>
            </a:r>
            <a:r>
              <a:rPr b="0" lang="pt-BR" sz="1050" spc="-1" strike="noStrike">
                <a:latin typeface="Times New Roman"/>
              </a:rPr>
              <a:t>em </a:t>
            </a:r>
            <a:r>
              <a:rPr b="0" lang="pt-BR" sz="1050" spc="-7" strike="noStrike">
                <a:latin typeface="Times New Roman"/>
              </a:rPr>
              <a:t>até </a:t>
            </a:r>
            <a:r>
              <a:rPr b="0" lang="pt-BR" sz="1050" spc="-1" strike="noStrike">
                <a:latin typeface="Times New Roman"/>
              </a:rPr>
              <a:t>10 </a:t>
            </a:r>
            <a:r>
              <a:rPr b="0" lang="pt-BR" sz="1050" spc="-7" strike="noStrike">
                <a:latin typeface="Times New Roman"/>
              </a:rPr>
              <a:t>(dez) dias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 emissão do termo de recebimento definitivo, mediante </a:t>
            </a:r>
            <a:r>
              <a:rPr b="0" lang="pt-BR" sz="1050" spc="-1" strike="noStrike">
                <a:latin typeface="Times New Roman"/>
              </a:rPr>
              <a:t>a </a:t>
            </a:r>
            <a:r>
              <a:rPr b="0" lang="pt-BR" sz="1050" spc="-7" strike="noStrike">
                <a:latin typeface="Times New Roman"/>
              </a:rPr>
              <a:t>apresentação </a:t>
            </a:r>
            <a:r>
              <a:rPr b="0" lang="pt-BR" sz="1050" spc="-1" strike="noStrike">
                <a:latin typeface="Times New Roman"/>
              </a:rPr>
              <a:t>da </a:t>
            </a:r>
            <a:r>
              <a:rPr b="0" lang="pt-BR" sz="1050" spc="-7" strike="noStrike">
                <a:latin typeface="Times New Roman"/>
              </a:rPr>
              <a:t>Nota Fiscal dos bens no setor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financeiro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da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Câmara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Municipal </a:t>
            </a:r>
            <a:r>
              <a:rPr b="0" lang="pt-BR" sz="1050" spc="-1" strike="noStrike">
                <a:latin typeface="Times New Roman"/>
              </a:rPr>
              <a:t>de </a:t>
            </a:r>
            <a:r>
              <a:rPr b="0" lang="pt-BR" sz="1050" spc="-7" strike="noStrike">
                <a:latin typeface="Times New Roman"/>
              </a:rPr>
              <a:t>Uruguaiana.</a:t>
            </a:r>
            <a:endParaRPr b="0" lang="pt-BR" sz="1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51"/>
              </a:spcBef>
              <a:buNone/>
            </a:pPr>
            <a:endParaRPr b="0" lang="pt-BR" sz="1050" spc="-1" strike="noStrike">
              <a:latin typeface="Arial"/>
            </a:endParaRPr>
          </a:p>
          <a:p>
            <a:pPr marL="552600" indent="-53964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19"/>
              <a:tabLst>
                <a:tab algn="l" pos="551880"/>
                <a:tab algn="l" pos="552600"/>
              </a:tabLst>
            </a:pPr>
            <a:r>
              <a:rPr b="1" lang="pt-BR" sz="105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DOS</a:t>
            </a:r>
            <a:r>
              <a:rPr b="1" lang="pt-BR" sz="1050" spc="-26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RECURSOS</a:t>
            </a:r>
            <a:r>
              <a:rPr b="1" lang="pt-BR" sz="1050" spc="-15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pt-BR" sz="1050" spc="-7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ORÇAMENTÁRIOS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None/>
              <a:tabLst>
                <a:tab algn="l" pos="551880"/>
                <a:tab algn="l" pos="552600"/>
              </a:tabLst>
            </a:pPr>
            <a:endParaRPr b="0" lang="pt-BR" sz="1050" spc="-1" strike="noStrike">
              <a:latin typeface="Arial"/>
            </a:endParaRPr>
          </a:p>
          <a:p>
            <a:pPr lvl="1" marL="12600" indent="-216000" algn="just">
              <a:lnSpc>
                <a:spcPts val="1210"/>
              </a:lnSpc>
              <a:buClr>
                <a:srgbClr val="000000"/>
              </a:buClr>
              <a:buFont typeface="StarSymbol"/>
              <a:buAutoNum type="arabicPeriod"/>
              <a:tabLst>
                <a:tab algn="l" pos="552600"/>
              </a:tabLst>
            </a:pPr>
            <a:r>
              <a:rPr b="0" lang="pt-BR" sz="1050" spc="-1" strike="noStrike">
                <a:latin typeface="Times New Roman"/>
              </a:rPr>
              <a:t>Os </a:t>
            </a:r>
            <a:r>
              <a:rPr b="0" lang="pt-BR" sz="1050" spc="-7" strike="noStrike">
                <a:latin typeface="Times New Roman"/>
              </a:rPr>
              <a:t>recursos orçamentários destinados ao pagamento do objeto licitado estão previstos às contas das 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dotações:</a:t>
            </a:r>
            <a:endParaRPr b="0" lang="pt-BR" sz="1050" spc="-1" strike="noStrike">
              <a:latin typeface="Arial"/>
            </a:endParaRPr>
          </a:p>
          <a:p>
            <a:pPr marL="78840">
              <a:lnSpc>
                <a:spcPct val="100000"/>
              </a:lnSpc>
              <a:spcBef>
                <a:spcPts val="519"/>
              </a:spcBef>
              <a:buNone/>
              <a:tabLst>
                <a:tab algn="l" pos="552600"/>
              </a:tabLst>
            </a:pPr>
            <a:r>
              <a:rPr b="0" lang="pt-BR" sz="1050" spc="-7" strike="noStrike">
                <a:latin typeface="Times New Roman"/>
              </a:rPr>
              <a:t>3.3.90.30.17.00.00</a:t>
            </a:r>
            <a:r>
              <a:rPr b="0" lang="pt-BR" sz="1050" spc="-1" strike="noStrike">
                <a:latin typeface="Times New Roman"/>
              </a:rPr>
              <a:t> – </a:t>
            </a:r>
            <a:r>
              <a:rPr b="0" lang="pt-BR" sz="1050" spc="-7" strike="noStrike">
                <a:latin typeface="Times New Roman"/>
              </a:rPr>
              <a:t>MATERIAL</a:t>
            </a:r>
            <a:r>
              <a:rPr b="0" lang="pt-BR" sz="1050" spc="-1" strike="noStrike">
                <a:latin typeface="Times New Roman"/>
              </a:rPr>
              <a:t> DE</a:t>
            </a:r>
            <a:r>
              <a:rPr b="0" lang="pt-BR" sz="1050" spc="-7" strike="noStrike">
                <a:latin typeface="Times New Roman"/>
              </a:rPr>
              <a:t> T.I.C.</a:t>
            </a:r>
            <a:r>
              <a:rPr b="0" lang="pt-BR" sz="1050" spc="4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(CONSUMO) (Principal</a:t>
            </a:r>
            <a:r>
              <a:rPr b="0" lang="pt-BR" sz="1050" spc="-1" strike="noStrike">
                <a:latin typeface="Times New Roman"/>
              </a:rPr>
              <a:t> </a:t>
            </a:r>
            <a:r>
              <a:rPr b="0" lang="pt-BR" sz="1050" spc="-7" strike="noStrike">
                <a:latin typeface="Times New Roman"/>
              </a:rPr>
              <a:t>1566)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44" name="object 15" descr=""/>
          <p:cNvPicPr/>
          <p:nvPr/>
        </p:nvPicPr>
        <p:blipFill>
          <a:blip r:embed="rId4"/>
          <a:stretch/>
        </p:blipFill>
        <p:spPr>
          <a:xfrm>
            <a:off x="1081440" y="541080"/>
            <a:ext cx="571680" cy="484920"/>
          </a:xfrm>
          <a:prstGeom prst="rect">
            <a:avLst/>
          </a:prstGeom>
          <a:ln w="0">
            <a:noFill/>
          </a:ln>
        </p:spPr>
      </p:pic>
      <p:pic>
        <p:nvPicPr>
          <p:cNvPr id="145" name="object 16" descr=""/>
          <p:cNvPicPr/>
          <p:nvPr/>
        </p:nvPicPr>
        <p:blipFill>
          <a:blip r:embed="rId5"/>
          <a:stretch/>
        </p:blipFill>
        <p:spPr>
          <a:xfrm>
            <a:off x="6301800" y="547200"/>
            <a:ext cx="581400" cy="501840"/>
          </a:xfrm>
          <a:prstGeom prst="rect">
            <a:avLst/>
          </a:prstGeom>
          <a:ln w="0">
            <a:noFill/>
          </a:ln>
        </p:spPr>
      </p:pic>
      <p:sp>
        <p:nvSpPr>
          <p:cNvPr id="146" name="PlaceHolder 1"/>
          <p:cNvSpPr>
            <a:spLocks noGrp="1"/>
          </p:cNvSpPr>
          <p:nvPr>
            <p:ph type="sldNum"/>
          </p:nvPr>
        </p:nvSpPr>
        <p:spPr>
          <a:xfrm>
            <a:off x="6840360" y="9692640"/>
            <a:ext cx="215640" cy="620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8160">
              <a:lnSpc>
                <a:spcPts val="1301"/>
              </a:lnSpc>
              <a:buNone/>
            </a:pPr>
            <a:fld id="{11484A0F-2C17-4B5C-9716-72499CDFF920}" type="slidenum">
              <a:rPr b="0" lang="pt-BR" sz="11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pt-BR" sz="11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LibreOffice/7.2.5.2$Windows_X86_64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2022-08-08T12:39:38Z</dcterms:created>
  <dc:creator>Ana Helena</dc:creator>
  <dc:description/>
  <dc:language>pt-BR</dc:language>
  <cp:lastModifiedBy/>
  <dcterms:modified xsi:type="dcterms:W3CDTF">2022-08-08T12:39:38Z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Writer</vt:lpwstr>
  </property>
  <property fmtid="{D5CDD505-2E9C-101B-9397-08002B2CF9AE}" pid="4" name="LastSaved">
    <vt:filetime>2022-08-08T00:00:00Z</vt:filetime>
  </property>
  <property fmtid="{D5CDD505-2E9C-101B-9397-08002B2CF9AE}" pid="5" name="PresentationFormat">
    <vt:lpwstr>On-screen Show (4:3)</vt:lpwstr>
  </property>
</Properties>
</file>